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1CD56E3-6B19-4BF4-AEF5-787DB44369A8}">
  <a:tblStyle styleId="{21CD56E3-6B19-4BF4-AEF5-787DB44369A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slide" Target="slides/slide4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62" name="Google Shape;16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68" name="Google Shape;16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4" name="Google Shape;17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9" name="Google Shape;179;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85" name="Google Shape;18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92" name="Google Shape;19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99" name="Google Shape;199;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05" name="Google Shape;205;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11" name="Google Shape;211;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17" name="Google Shape;217;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3ef317f8bb_0_9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4" name="Google Shape;94;g3ef317f8bb_0_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95" name="Google Shape;95;g3ef317f8bb_0_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24" name="Google Shape;224;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30" name="Google Shape;230;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37" name="Google Shape;23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43" name="Google Shape;243;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54" name="Google Shape;254;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61" name="Google Shape;261;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68" name="Google Shape;268;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75" name="Google Shape;275;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3fee4b66c8_0_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fee4b66c8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82" name="Google Shape;282;g3fee4b66c8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3ef317f8bb_0_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ef317f8bb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90" name="Google Shape;290;g3ef317f8bb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3ef317f8bb_0_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ef317f8bb_0_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04" name="Google Shape;104;g3ef317f8bb_0_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3ef317f8bb_0_1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ef317f8bb_0_1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98" name="Google Shape;298;g3ef317f8bb_0_1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3fee4b66c8_0_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fee4b66c8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06" name="Google Shape;306;g3fee4b66c8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3fee4b66c8_0_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fee4b66c8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15" name="Google Shape;315;g3fee4b66c8_0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3fee4b66c8_0_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fee4b66c8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23" name="Google Shape;323;g3fee4b66c8_0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3fee4b66c8_0_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fee4b66c8_0_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31" name="Google Shape;331;g3fee4b66c8_0_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3fee4b66c8_0_9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fee4b66c8_0_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39" name="Google Shape;339;g3fee4b66c8_0_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3fee4b66c8_0_8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fee4b66c8_0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47" name="Google Shape;347;g3fee4b66c8_0_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3fee4b66c8_0_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fee4b66c8_0_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55" name="Google Shape;355;g3fee4b66c8_0_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3ef317f8bb_0_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ef317f8bb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63" name="Google Shape;363;g3ef317f8bb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3ef317f8bb_0_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ef317f8bb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71" name="Google Shape;371;g3ef317f8bb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21" name="Google Shape;12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3fee4b66c8_0_8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3fee4b66c8_0_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79" name="Google Shape;379;g3fee4b66c8_0_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3ef317f8bb_0_10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ef317f8bb_0_1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3 - Apply row operations to get an upper </a:t>
            </a:r>
            <a:r>
              <a:rPr lang="en-US"/>
              <a:t>triangular</a:t>
            </a:r>
            <a:r>
              <a:rPr lang="en-US"/>
              <a:t> matrix</a:t>
            </a:r>
            <a:endParaRPr/>
          </a:p>
        </p:txBody>
      </p:sp>
      <p:sp>
        <p:nvSpPr>
          <p:cNvPr id="387" name="Google Shape;387;g3ef317f8bb_0_1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3ef317f8bb_0_1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3ef317f8bb_0_1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640"/>
              </a:spcBef>
              <a:spcAft>
                <a:spcPts val="0"/>
              </a:spcAft>
              <a:buNone/>
            </a:pPr>
            <a:r>
              <a:rPr lang="en-US" sz="1000"/>
              <a:t>dq1/da1=((exp(a1)(exp(a1)+exp(a2))-exp(a1)exp(a1)))/(exp(a1)+exp(a2))^2=q1-q1^2</a:t>
            </a:r>
            <a:endParaRPr sz="1000"/>
          </a:p>
          <a:p>
            <a:pPr indent="0" lvl="0" marL="0" rtl="0">
              <a:spcBef>
                <a:spcPts val="640"/>
              </a:spcBef>
              <a:spcAft>
                <a:spcPts val="0"/>
              </a:spcAft>
              <a:buNone/>
            </a:pPr>
            <a:r>
              <a:rPr lang="en-US" sz="1000"/>
              <a:t>dq1/da2=-exp(a1)exp(a2)/(exp(a1)+exp(a2))^2=q1q2</a:t>
            </a:r>
            <a:endParaRPr sz="1000"/>
          </a:p>
          <a:p>
            <a:pPr indent="0" lvl="0" marL="0" rtl="0">
              <a:spcBef>
                <a:spcPts val="640"/>
              </a:spcBef>
              <a:spcAft>
                <a:spcPts val="0"/>
              </a:spcAft>
              <a:buNone/>
            </a:pPr>
            <a:r>
              <a:rPr lang="en-US" sz="1000"/>
              <a:t>dq2/da1=q1q2</a:t>
            </a:r>
            <a:endParaRPr sz="1000"/>
          </a:p>
          <a:p>
            <a:pPr indent="0" lvl="0" marL="0" rtl="0">
              <a:spcBef>
                <a:spcPts val="640"/>
              </a:spcBef>
              <a:spcAft>
                <a:spcPts val="0"/>
              </a:spcAft>
              <a:buClr>
                <a:schemeClr val="dk1"/>
              </a:buClr>
              <a:buSzPts val="1100"/>
              <a:buFont typeface="Arial"/>
              <a:buNone/>
            </a:pPr>
            <a:r>
              <a:rPr lang="en-US" sz="1000"/>
              <a:t>dq2/da2=q2-q2^2</a:t>
            </a:r>
            <a:endParaRPr sz="1000"/>
          </a:p>
        </p:txBody>
      </p:sp>
      <p:sp>
        <p:nvSpPr>
          <p:cNvPr id="395" name="Google Shape;395;g3ef317f8bb_0_1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3ef317f8bb_0_1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3ef317f8bb_0_1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0.5*0.01/(0.2*0.05+0.3*0.03+0.5*0.01)</a:t>
            </a:r>
            <a:endParaRPr/>
          </a:p>
        </p:txBody>
      </p:sp>
      <p:sp>
        <p:nvSpPr>
          <p:cNvPr id="403" name="Google Shape;403;g3ef317f8bb_0_1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3ef317f8bb_0_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3ef317f8bb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12" name="Google Shape;412;g3ef317f8bb_0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3fee4b66c8_0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fee4b66c8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28" name="Google Shape;128;g3fee4b66c8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3fee4b66c8_0_10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fee4b66c8_0_1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7" name="Google Shape;137;g3fee4b66c8_0_1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44" name="Google Shape;14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50" name="Google Shape;150;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56" name="Google Shape;15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0" name="Shape 30"/>
        <p:cNvGrpSpPr/>
        <p:nvPr/>
      </p:nvGrpSpPr>
      <p:grpSpPr>
        <a:xfrm>
          <a:off x="0" y="0"/>
          <a:ext cx="0" cy="0"/>
          <a:chOff x="0" y="0"/>
          <a:chExt cx="0" cy="0"/>
        </a:xfrm>
      </p:grpSpPr>
      <p:sp>
        <p:nvSpPr>
          <p:cNvPr id="31" name="Google Shape;31;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9" name="Google Shape;39;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2" name="Google Shape;52;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3" name="Google Shape;53;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4" name="Google Shape;54;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hyperlink" Target="https://en.wikipedia.org/wiki/Ray_Solomonoff" TargetMode="External"/><Relationship Id="rId9" Type="http://schemas.openxmlformats.org/officeDocument/2006/relationships/hyperlink" Target="https://en.wikipedia.org/wiki/Allen_Newell" TargetMode="External"/><Relationship Id="rId5" Type="http://schemas.openxmlformats.org/officeDocument/2006/relationships/hyperlink" Target="https://en.wikipedia.org/wiki/Oliver_Selfridge" TargetMode="External"/><Relationship Id="rId6" Type="http://schemas.openxmlformats.org/officeDocument/2006/relationships/hyperlink" Target="https://en.wikipedia.org/wiki/Trenchard_More" TargetMode="External"/><Relationship Id="rId7" Type="http://schemas.openxmlformats.org/officeDocument/2006/relationships/hyperlink" Target="https://en.wikipedia.org/wiki/Arthur_Samuel" TargetMode="External"/><Relationship Id="rId8" Type="http://schemas.openxmlformats.org/officeDocument/2006/relationships/hyperlink" Target="https://en.wikipedia.org/wiki/Herbert_A._Sim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s://feifang.info/" TargetMode="External"/><Relationship Id="rId4" Type="http://schemas.openxmlformats.org/officeDocument/2006/relationships/hyperlink" Target="http://www.cs.cmu.edu/~ds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10.jpg"/><Relationship Id="rId5" Type="http://schemas.openxmlformats.org/officeDocument/2006/relationships/image" Target="../media/image18.jpg"/><Relationship Id="rId6" Type="http://schemas.openxmlformats.org/officeDocument/2006/relationships/image" Target="../media/image5.jpg"/><Relationship Id="rId7" Type="http://schemas.openxmlformats.org/officeDocument/2006/relationships/image" Target="../media/image24.jpg"/><Relationship Id="rId8"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hyperlink" Target="https://www.cmu.edu/student-affairs/ocsi/"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s://www.cs.cmu.edu/~./15381/" TargetMode="External"/><Relationship Id="rId4" Type="http://schemas.openxmlformats.org/officeDocument/2006/relationships/hyperlink" Target="https://canvas.cmu.edu/courses/6533" TargetMode="External"/><Relationship Id="rId5" Type="http://schemas.openxmlformats.org/officeDocument/2006/relationships/hyperlink" Target="https://piazza.com/cmu/fall2018/15381/hom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www.cmu.edu/counsel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3"/>
          <p:cNvSpPr txBox="1"/>
          <p:nvPr>
            <p:ph type="ctrTitle"/>
          </p:nvPr>
        </p:nvSpPr>
        <p:spPr>
          <a:xfrm>
            <a:off x="772900" y="3464950"/>
            <a:ext cx="7772400" cy="147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8000"/>
              <a:buFont typeface="Calibri"/>
              <a:buNone/>
            </a:pPr>
            <a:r>
              <a:rPr lang="en-US" sz="3600"/>
              <a:t>Lecture 1: </a:t>
            </a:r>
            <a:r>
              <a:rPr b="0" i="0" lang="en-US" sz="3600" u="none" cap="none" strike="noStrike">
                <a:solidFill>
                  <a:schemeClr val="dk1"/>
                </a:solidFill>
                <a:latin typeface="Calibri"/>
                <a:ea typeface="Calibri"/>
                <a:cs typeface="Calibri"/>
                <a:sym typeface="Calibri"/>
              </a:rPr>
              <a:t>Introduction to AI</a:t>
            </a:r>
            <a:endParaRPr b="0" i="0" sz="3600" u="none" cap="none" strike="noStrike">
              <a:solidFill>
                <a:schemeClr val="dk1"/>
              </a:solidFill>
              <a:latin typeface="Calibri"/>
              <a:ea typeface="Calibri"/>
              <a:cs typeface="Calibri"/>
              <a:sym typeface="Calibri"/>
            </a:endParaRPr>
          </a:p>
        </p:txBody>
      </p:sp>
      <p:sp>
        <p:nvSpPr>
          <p:cNvPr id="89" name="Google Shape;89;p13"/>
          <p:cNvSpPr txBox="1"/>
          <p:nvPr>
            <p:ph idx="1" type="subTitle"/>
          </p:nvPr>
        </p:nvSpPr>
        <p:spPr>
          <a:xfrm>
            <a:off x="494100" y="4867050"/>
            <a:ext cx="8458200" cy="13188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3400"/>
              <a:buFont typeface="Arial"/>
              <a:buNone/>
            </a:pPr>
            <a:r>
              <a:rPr b="1" lang="en-US" sz="3400">
                <a:solidFill>
                  <a:schemeClr val="dk1"/>
                </a:solidFill>
              </a:rPr>
              <a:t>Fei Fang and Dave Touretzky</a:t>
            </a:r>
            <a:endParaRPr/>
          </a:p>
          <a:p>
            <a:pPr indent="0" lvl="0" marL="0" marR="0" rtl="0" algn="ctr">
              <a:lnSpc>
                <a:spcPct val="80000"/>
              </a:lnSpc>
              <a:spcBef>
                <a:spcPts val="544"/>
              </a:spcBef>
              <a:spcAft>
                <a:spcPts val="0"/>
              </a:spcAft>
              <a:buClr>
                <a:schemeClr val="dk1"/>
              </a:buClr>
              <a:buSzPts val="2720"/>
              <a:buFont typeface="Arial"/>
              <a:buNone/>
            </a:pPr>
            <a:r>
              <a:rPr b="0" i="0" lang="en-US" sz="2720" u="none" cap="none" strike="noStrike">
                <a:solidFill>
                  <a:schemeClr val="dk1"/>
                </a:solidFill>
                <a:latin typeface="Calibri"/>
                <a:ea typeface="Calibri"/>
                <a:cs typeface="Calibri"/>
                <a:sym typeface="Calibri"/>
              </a:rPr>
              <a:t>Carnegie Mellon University</a:t>
            </a:r>
            <a:endParaRPr b="0" i="0" sz="2720" u="none" cap="none" strike="noStrike">
              <a:solidFill>
                <a:schemeClr val="dk1"/>
              </a:solidFill>
              <a:latin typeface="Calibri"/>
              <a:ea typeface="Calibri"/>
              <a:cs typeface="Calibri"/>
              <a:sym typeface="Calibri"/>
            </a:endParaRPr>
          </a:p>
        </p:txBody>
      </p:sp>
      <p:sp>
        <p:nvSpPr>
          <p:cNvPr id="90" name="Google Shape;90;p13"/>
          <p:cNvSpPr txBox="1"/>
          <p:nvPr/>
        </p:nvSpPr>
        <p:spPr>
          <a:xfrm>
            <a:off x="494100" y="209150"/>
            <a:ext cx="8221500" cy="15771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sz="4800"/>
              <a:t>15-381/681</a:t>
            </a:r>
            <a:br>
              <a:rPr lang="en-US" sz="6000"/>
            </a:br>
            <a:r>
              <a:rPr lang="en-US" sz="4800"/>
              <a:t>Artifical Intelligence: Representation and</a:t>
            </a:r>
            <a:br>
              <a:rPr lang="en-US" sz="4800"/>
            </a:br>
            <a:r>
              <a:rPr lang="en-US" sz="4800"/>
              <a:t>Problem Solving</a:t>
            </a:r>
            <a:endParaRPr sz="4800"/>
          </a:p>
        </p:txBody>
      </p:sp>
      <p:sp>
        <p:nvSpPr>
          <p:cNvPr id="91" name="Google Shape;91;p13"/>
          <p:cNvSpPr txBox="1"/>
          <p:nvPr/>
        </p:nvSpPr>
        <p:spPr>
          <a:xfrm>
            <a:off x="2151475" y="6400125"/>
            <a:ext cx="5403000" cy="2748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a:t>Based on slides from Tuomas Sandholm and others.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Google Shape;164;p22"/>
          <p:cNvPicPr preferRelativeResize="0"/>
          <p:nvPr/>
        </p:nvPicPr>
        <p:blipFill rotWithShape="1">
          <a:blip r:embed="rId3">
            <a:alphaModFix/>
          </a:blip>
          <a:srcRect b="0" l="0" r="0" t="0"/>
          <a:stretch/>
        </p:blipFill>
        <p:spPr>
          <a:xfrm>
            <a:off x="381000" y="381000"/>
            <a:ext cx="8382000" cy="6045812"/>
          </a:xfrm>
          <a:prstGeom prst="rect">
            <a:avLst/>
          </a:prstGeom>
          <a:noFill/>
          <a:ln>
            <a:noFill/>
          </a:ln>
        </p:spPr>
      </p:pic>
      <p:sp>
        <p:nvSpPr>
          <p:cNvPr id="165" name="Google Shape;165;p22"/>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id="170" name="Google Shape;170;p23"/>
          <p:cNvPicPr preferRelativeResize="0"/>
          <p:nvPr/>
        </p:nvPicPr>
        <p:blipFill rotWithShape="1">
          <a:blip r:embed="rId3">
            <a:alphaModFix/>
          </a:blip>
          <a:srcRect b="0" l="0" r="0" t="0"/>
          <a:stretch/>
        </p:blipFill>
        <p:spPr>
          <a:xfrm>
            <a:off x="333299" y="685800"/>
            <a:ext cx="8582101" cy="4457619"/>
          </a:xfrm>
          <a:prstGeom prst="rect">
            <a:avLst/>
          </a:prstGeom>
          <a:noFill/>
          <a:ln>
            <a:noFill/>
          </a:ln>
        </p:spPr>
      </p:pic>
      <p:sp>
        <p:nvSpPr>
          <p:cNvPr id="171" name="Google Shape;171;p23"/>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4"/>
          <p:cNvSpPr txBox="1"/>
          <p:nvPr>
            <p:ph type="ctrTitle"/>
          </p:nvPr>
        </p:nvSpPr>
        <p:spPr>
          <a:xfrm>
            <a:off x="685800" y="2130425"/>
            <a:ext cx="7772400" cy="22891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600"/>
              <a:buFont typeface="Calibri"/>
              <a:buNone/>
            </a:pPr>
            <a:r>
              <a:rPr b="0" i="0" lang="en-US" sz="9600" u="none" cap="none" strike="noStrike">
                <a:solidFill>
                  <a:schemeClr val="dk1"/>
                </a:solidFill>
                <a:latin typeface="Calibri"/>
                <a:ea typeface="Calibri"/>
                <a:cs typeface="Calibri"/>
                <a:sym typeface="Calibri"/>
              </a:rPr>
              <a:t>History of AI </a:t>
            </a:r>
            <a:br>
              <a:rPr b="0" i="0" lang="en-US" sz="9600" u="none" cap="none" strike="noStrike">
                <a:solidFill>
                  <a:schemeClr val="dk1"/>
                </a:solidFill>
                <a:latin typeface="Calibri"/>
                <a:ea typeface="Calibri"/>
                <a:cs typeface="Calibri"/>
                <a:sym typeface="Calibri"/>
              </a:rPr>
            </a:br>
            <a:r>
              <a:rPr b="0" i="0" lang="en-US" sz="9600" u="none" cap="none" strike="noStrike">
                <a:solidFill>
                  <a:schemeClr val="dk1"/>
                </a:solidFill>
                <a:latin typeface="Calibri"/>
                <a:ea typeface="Calibri"/>
                <a:cs typeface="Calibri"/>
                <a:sym typeface="Calibri"/>
              </a:rPr>
              <a:t>and </a:t>
            </a:r>
            <a:br>
              <a:rPr b="0" i="0" lang="en-US" sz="9600" u="none" cap="none" strike="noStrike">
                <a:solidFill>
                  <a:schemeClr val="dk1"/>
                </a:solidFill>
                <a:latin typeface="Calibri"/>
                <a:ea typeface="Calibri"/>
                <a:cs typeface="Calibri"/>
                <a:sym typeface="Calibri"/>
              </a:rPr>
            </a:br>
            <a:r>
              <a:rPr b="0" i="0" lang="en-US" sz="9600" u="none" cap="none" strike="noStrike">
                <a:solidFill>
                  <a:schemeClr val="dk1"/>
                </a:solidFill>
                <a:latin typeface="Calibri"/>
                <a:ea typeface="Calibri"/>
                <a:cs typeface="Calibri"/>
                <a:sym typeface="Calibri"/>
              </a:rPr>
              <a:t>AI today</a:t>
            </a:r>
            <a:endParaRPr b="0" i="0" sz="96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id="181" name="Google Shape;181;p25"/>
          <p:cNvPicPr preferRelativeResize="0"/>
          <p:nvPr/>
        </p:nvPicPr>
        <p:blipFill rotWithShape="1">
          <a:blip r:embed="rId3">
            <a:alphaModFix/>
          </a:blip>
          <a:srcRect b="0" l="0" r="0" t="0"/>
          <a:stretch/>
        </p:blipFill>
        <p:spPr>
          <a:xfrm>
            <a:off x="490382" y="685800"/>
            <a:ext cx="8397158" cy="5105400"/>
          </a:xfrm>
          <a:prstGeom prst="rect">
            <a:avLst/>
          </a:prstGeom>
          <a:noFill/>
          <a:ln>
            <a:noFill/>
          </a:ln>
        </p:spPr>
      </p:pic>
      <p:sp>
        <p:nvSpPr>
          <p:cNvPr id="182" name="Google Shape;182;p25"/>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id="187" name="Google Shape;187;p26"/>
          <p:cNvPicPr preferRelativeResize="0"/>
          <p:nvPr/>
        </p:nvPicPr>
        <p:blipFill rotWithShape="1">
          <a:blip r:embed="rId3">
            <a:alphaModFix/>
          </a:blip>
          <a:srcRect b="0" l="0" r="0" t="0"/>
          <a:stretch/>
        </p:blipFill>
        <p:spPr>
          <a:xfrm>
            <a:off x="336511" y="533400"/>
            <a:ext cx="8426489" cy="5715000"/>
          </a:xfrm>
          <a:prstGeom prst="rect">
            <a:avLst/>
          </a:prstGeom>
          <a:noFill/>
          <a:ln>
            <a:noFill/>
          </a:ln>
        </p:spPr>
      </p:pic>
      <p:sp>
        <p:nvSpPr>
          <p:cNvPr id="188" name="Google Shape;188;p26"/>
          <p:cNvSpPr/>
          <p:nvPr/>
        </p:nvSpPr>
        <p:spPr>
          <a:xfrm>
            <a:off x="3048000" y="5410200"/>
            <a:ext cx="55626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222222"/>
                </a:solidFill>
                <a:latin typeface="Arial"/>
                <a:ea typeface="Arial"/>
                <a:cs typeface="Arial"/>
                <a:sym typeface="Arial"/>
              </a:rPr>
              <a:t>Other attendees were </a:t>
            </a:r>
            <a:r>
              <a:rPr b="0" i="0" lang="en-US" sz="1800" u="sng" cap="none" strike="noStrike">
                <a:solidFill>
                  <a:schemeClr val="hlink"/>
                </a:solidFill>
                <a:latin typeface="Arial"/>
                <a:ea typeface="Arial"/>
                <a:cs typeface="Arial"/>
                <a:sym typeface="Arial"/>
                <a:hlinkClick r:id="rId4"/>
              </a:rPr>
              <a:t>Ray Solomonoff</a:t>
            </a:r>
            <a:r>
              <a:rPr b="0" i="0" lang="en-US" sz="1800" u="none" cap="none" strike="noStrike">
                <a:solidFill>
                  <a:srgbClr val="222222"/>
                </a:solidFill>
                <a:latin typeface="Arial"/>
                <a:ea typeface="Arial"/>
                <a:cs typeface="Arial"/>
                <a:sym typeface="Arial"/>
              </a:rPr>
              <a:t>, </a:t>
            </a:r>
            <a:r>
              <a:rPr b="0" i="0" lang="en-US" sz="1800" u="sng" cap="none" strike="noStrike">
                <a:solidFill>
                  <a:schemeClr val="hlink"/>
                </a:solidFill>
                <a:latin typeface="Arial"/>
                <a:ea typeface="Arial"/>
                <a:cs typeface="Arial"/>
                <a:sym typeface="Arial"/>
                <a:hlinkClick r:id="rId5"/>
              </a:rPr>
              <a:t>Oliver Selfridge</a:t>
            </a:r>
            <a:r>
              <a:rPr b="0" i="0" lang="en-US" sz="1800" u="none" cap="none" strike="noStrike">
                <a:solidFill>
                  <a:srgbClr val="222222"/>
                </a:solidFill>
                <a:latin typeface="Arial"/>
                <a:ea typeface="Arial"/>
                <a:cs typeface="Arial"/>
                <a:sym typeface="Arial"/>
              </a:rPr>
              <a:t>, </a:t>
            </a:r>
            <a:r>
              <a:rPr b="0" i="0" lang="en-US" sz="1800" u="sng" cap="none" strike="noStrike">
                <a:solidFill>
                  <a:schemeClr val="hlink"/>
                </a:solidFill>
                <a:latin typeface="Arial"/>
                <a:ea typeface="Arial"/>
                <a:cs typeface="Arial"/>
                <a:sym typeface="Arial"/>
                <a:hlinkClick r:id="rId6"/>
              </a:rPr>
              <a:t>Trenchard More</a:t>
            </a:r>
            <a:r>
              <a:rPr b="0" i="0" lang="en-US" sz="1800" u="none" cap="none" strike="noStrike">
                <a:solidFill>
                  <a:srgbClr val="222222"/>
                </a:solidFill>
                <a:latin typeface="Arial"/>
                <a:ea typeface="Arial"/>
                <a:cs typeface="Arial"/>
                <a:sym typeface="Arial"/>
              </a:rPr>
              <a:t>, </a:t>
            </a:r>
            <a:r>
              <a:rPr b="0" i="0" lang="en-US" sz="1800" u="sng" cap="none" strike="noStrike">
                <a:solidFill>
                  <a:schemeClr val="hlink"/>
                </a:solidFill>
                <a:latin typeface="Arial"/>
                <a:ea typeface="Arial"/>
                <a:cs typeface="Arial"/>
                <a:sym typeface="Arial"/>
                <a:hlinkClick r:id="rId7"/>
              </a:rPr>
              <a:t>Arthur Samuel</a:t>
            </a:r>
            <a:r>
              <a:rPr b="0" i="0" lang="en-US" sz="1800" u="none" cap="none" strike="noStrike">
                <a:solidFill>
                  <a:srgbClr val="222222"/>
                </a:solidFill>
                <a:latin typeface="Arial"/>
                <a:ea typeface="Arial"/>
                <a:cs typeface="Arial"/>
                <a:sym typeface="Arial"/>
              </a:rPr>
              <a:t>, </a:t>
            </a:r>
            <a:r>
              <a:rPr b="0" i="0" lang="en-US" sz="1800" u="sng" cap="none" strike="noStrike">
                <a:solidFill>
                  <a:schemeClr val="hlink"/>
                </a:solidFill>
                <a:latin typeface="Arial"/>
                <a:ea typeface="Arial"/>
                <a:cs typeface="Arial"/>
                <a:sym typeface="Arial"/>
                <a:hlinkClick r:id="rId8"/>
              </a:rPr>
              <a:t>Herbert A. Simon</a:t>
            </a:r>
            <a:r>
              <a:rPr b="0" i="0" lang="en-US" sz="1800" u="none" cap="none" strike="noStrike">
                <a:solidFill>
                  <a:srgbClr val="222222"/>
                </a:solidFill>
                <a:latin typeface="Arial"/>
                <a:ea typeface="Arial"/>
                <a:cs typeface="Arial"/>
                <a:sym typeface="Arial"/>
              </a:rPr>
              <a:t>, and </a:t>
            </a:r>
            <a:r>
              <a:rPr b="0" i="0" lang="en-US" sz="1800" u="sng" cap="none" strike="noStrike">
                <a:solidFill>
                  <a:schemeClr val="hlink"/>
                </a:solidFill>
                <a:latin typeface="Arial"/>
                <a:ea typeface="Arial"/>
                <a:cs typeface="Arial"/>
                <a:sym typeface="Arial"/>
                <a:hlinkClick r:id="rId9"/>
              </a:rPr>
              <a:t>Allen Newell</a:t>
            </a:r>
            <a:endParaRPr sz="1800">
              <a:solidFill>
                <a:schemeClr val="dk1"/>
              </a:solidFill>
              <a:latin typeface="Calibri"/>
              <a:ea typeface="Calibri"/>
              <a:cs typeface="Calibri"/>
              <a:sym typeface="Calibri"/>
            </a:endParaRPr>
          </a:p>
        </p:txBody>
      </p:sp>
      <p:sp>
        <p:nvSpPr>
          <p:cNvPr id="189" name="Google Shape;189;p26"/>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Google Shape;194;p27"/>
          <p:cNvPicPr preferRelativeResize="0"/>
          <p:nvPr/>
        </p:nvPicPr>
        <p:blipFill rotWithShape="1">
          <a:blip r:embed="rId3">
            <a:alphaModFix/>
          </a:blip>
          <a:srcRect b="0" l="0" r="0" t="0"/>
          <a:stretch/>
        </p:blipFill>
        <p:spPr>
          <a:xfrm>
            <a:off x="457200" y="466640"/>
            <a:ext cx="8227851" cy="5924719"/>
          </a:xfrm>
          <a:prstGeom prst="rect">
            <a:avLst/>
          </a:prstGeom>
          <a:noFill/>
          <a:ln>
            <a:noFill/>
          </a:ln>
        </p:spPr>
      </p:pic>
      <p:sp>
        <p:nvSpPr>
          <p:cNvPr id="195" name="Google Shape;195;p27"/>
          <p:cNvSpPr txBox="1"/>
          <p:nvPr/>
        </p:nvSpPr>
        <p:spPr>
          <a:xfrm>
            <a:off x="6248400" y="4605620"/>
            <a:ext cx="179555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-&gt; A* algorithm</a:t>
            </a:r>
            <a:endParaRPr sz="2000">
              <a:solidFill>
                <a:schemeClr val="dk1"/>
              </a:solidFill>
              <a:latin typeface="Calibri"/>
              <a:ea typeface="Calibri"/>
              <a:cs typeface="Calibri"/>
              <a:sym typeface="Calibri"/>
            </a:endParaRPr>
          </a:p>
        </p:txBody>
      </p:sp>
      <p:sp>
        <p:nvSpPr>
          <p:cNvPr id="196" name="Google Shape;196;p27"/>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pic>
        <p:nvPicPr>
          <p:cNvPr id="201" name="Google Shape;201;p28"/>
          <p:cNvPicPr preferRelativeResize="0"/>
          <p:nvPr/>
        </p:nvPicPr>
        <p:blipFill rotWithShape="1">
          <a:blip r:embed="rId3">
            <a:alphaModFix/>
          </a:blip>
          <a:srcRect b="0" l="0" r="0" t="0"/>
          <a:stretch/>
        </p:blipFill>
        <p:spPr>
          <a:xfrm>
            <a:off x="228600" y="533400"/>
            <a:ext cx="8654587" cy="5562600"/>
          </a:xfrm>
          <a:prstGeom prst="rect">
            <a:avLst/>
          </a:prstGeom>
          <a:noFill/>
          <a:ln>
            <a:noFill/>
          </a:ln>
        </p:spPr>
      </p:pic>
      <p:sp>
        <p:nvSpPr>
          <p:cNvPr id="202" name="Google Shape;202;p28"/>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id="207" name="Google Shape;207;p29"/>
          <p:cNvPicPr preferRelativeResize="0"/>
          <p:nvPr/>
        </p:nvPicPr>
        <p:blipFill rotWithShape="1">
          <a:blip r:embed="rId3">
            <a:alphaModFix/>
          </a:blip>
          <a:srcRect b="0" l="0" r="0" t="0"/>
          <a:stretch/>
        </p:blipFill>
        <p:spPr>
          <a:xfrm>
            <a:off x="304800" y="381001"/>
            <a:ext cx="8534400" cy="5681196"/>
          </a:xfrm>
          <a:prstGeom prst="rect">
            <a:avLst/>
          </a:prstGeom>
          <a:noFill/>
          <a:ln>
            <a:noFill/>
          </a:ln>
        </p:spPr>
      </p:pic>
      <p:sp>
        <p:nvSpPr>
          <p:cNvPr id="208" name="Google Shape;208;p29"/>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pic>
        <p:nvPicPr>
          <p:cNvPr id="213" name="Google Shape;213;p30"/>
          <p:cNvPicPr preferRelativeResize="0"/>
          <p:nvPr/>
        </p:nvPicPr>
        <p:blipFill rotWithShape="1">
          <a:blip r:embed="rId3">
            <a:alphaModFix/>
          </a:blip>
          <a:srcRect b="0" l="0" r="0" t="0"/>
          <a:stretch/>
        </p:blipFill>
        <p:spPr>
          <a:xfrm>
            <a:off x="381000" y="504259"/>
            <a:ext cx="8534400" cy="6021873"/>
          </a:xfrm>
          <a:prstGeom prst="rect">
            <a:avLst/>
          </a:prstGeom>
          <a:noFill/>
          <a:ln>
            <a:noFill/>
          </a:ln>
        </p:spPr>
      </p:pic>
      <p:sp>
        <p:nvSpPr>
          <p:cNvPr id="214" name="Google Shape;214;p30"/>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id="219" name="Google Shape;219;p31"/>
          <p:cNvPicPr preferRelativeResize="0"/>
          <p:nvPr/>
        </p:nvPicPr>
        <p:blipFill rotWithShape="1">
          <a:blip r:embed="rId3">
            <a:alphaModFix/>
          </a:blip>
          <a:srcRect b="0" l="0" r="0" t="0"/>
          <a:stretch/>
        </p:blipFill>
        <p:spPr>
          <a:xfrm>
            <a:off x="451459" y="449715"/>
            <a:ext cx="8311541" cy="5189086"/>
          </a:xfrm>
          <a:prstGeom prst="rect">
            <a:avLst/>
          </a:prstGeom>
          <a:noFill/>
          <a:ln>
            <a:noFill/>
          </a:ln>
        </p:spPr>
      </p:pic>
      <p:sp>
        <p:nvSpPr>
          <p:cNvPr id="220" name="Google Shape;220;p31"/>
          <p:cNvSpPr txBox="1"/>
          <p:nvPr/>
        </p:nvSpPr>
        <p:spPr>
          <a:xfrm>
            <a:off x="3733800" y="5848290"/>
            <a:ext cx="522373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2015-2017 – superhuman speech understanding</a:t>
            </a:r>
            <a:endParaRPr sz="2000">
              <a:solidFill>
                <a:schemeClr val="dk1"/>
              </a:solidFill>
              <a:latin typeface="Calibri"/>
              <a:ea typeface="Calibri"/>
              <a:cs typeface="Calibri"/>
              <a:sym typeface="Calibri"/>
            </a:endParaRPr>
          </a:p>
        </p:txBody>
      </p:sp>
      <p:sp>
        <p:nvSpPr>
          <p:cNvPr id="221" name="Google Shape;221;p31"/>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96" name="Shape 96"/>
        <p:cNvGrpSpPr/>
        <p:nvPr/>
      </p:nvGrpSpPr>
      <p:grpSpPr>
        <a:xfrm>
          <a:off x="0" y="0"/>
          <a:ext cx="0" cy="0"/>
          <a:chOff x="0" y="0"/>
          <a:chExt cx="0" cy="0"/>
        </a:xfrm>
      </p:grpSpPr>
      <p:sp>
        <p:nvSpPr>
          <p:cNvPr id="97" name="Google Shape;97;p1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Instructors</a:t>
            </a:r>
            <a:endParaRPr/>
          </a:p>
        </p:txBody>
      </p:sp>
      <p:sp>
        <p:nvSpPr>
          <p:cNvPr id="98" name="Google Shape;98;p14"/>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99" name="Google Shape;99;p14"/>
          <p:cNvSpPr txBox="1"/>
          <p:nvPr/>
        </p:nvSpPr>
        <p:spPr>
          <a:xfrm>
            <a:off x="1026200" y="4588025"/>
            <a:ext cx="3362700" cy="1143000"/>
          </a:xfrm>
          <a:prstGeom prst="rect">
            <a:avLst/>
          </a:prstGeom>
          <a:noFill/>
          <a:ln>
            <a:noFill/>
          </a:ln>
        </p:spPr>
        <p:txBody>
          <a:bodyPr anchorCtr="0" anchor="ctr" bIns="91425" lIns="91425" spcFirstLastPara="1" rIns="91425" wrap="square" tIns="91425">
            <a:noAutofit/>
          </a:bodyPr>
          <a:lstStyle/>
          <a:p>
            <a:pPr indent="0" lvl="0" marL="0" rtl="0">
              <a:spcBef>
                <a:spcPts val="560"/>
              </a:spcBef>
              <a:spcAft>
                <a:spcPts val="0"/>
              </a:spcAft>
              <a:buNone/>
            </a:pPr>
            <a:r>
              <a:rPr lang="en-US" sz="2400">
                <a:solidFill>
                  <a:schemeClr val="dk1"/>
                </a:solidFill>
                <a:latin typeface="Calibri"/>
                <a:ea typeface="Calibri"/>
                <a:cs typeface="Calibri"/>
                <a:sym typeface="Calibri"/>
              </a:rPr>
              <a:t>Fei Fang</a:t>
            </a:r>
            <a:endParaRPr sz="2400">
              <a:solidFill>
                <a:schemeClr val="dk1"/>
              </a:solidFill>
              <a:latin typeface="Calibri"/>
              <a:ea typeface="Calibri"/>
              <a:cs typeface="Calibri"/>
              <a:sym typeface="Calibri"/>
            </a:endParaRPr>
          </a:p>
          <a:p>
            <a:pPr indent="0" lvl="0" marL="0" rtl="0">
              <a:spcBef>
                <a:spcPts val="560"/>
              </a:spcBef>
              <a:spcAft>
                <a:spcPts val="0"/>
              </a:spcAft>
              <a:buNone/>
            </a:pPr>
            <a:r>
              <a:rPr lang="en-US" sz="2400" u="sng">
                <a:solidFill>
                  <a:schemeClr val="hlink"/>
                </a:solidFill>
                <a:latin typeface="Calibri"/>
                <a:ea typeface="Calibri"/>
                <a:cs typeface="Calibri"/>
                <a:sym typeface="Calibri"/>
                <a:hlinkClick r:id="rId3"/>
              </a:rPr>
              <a:t>https://feifang.info/</a:t>
            </a:r>
            <a:endParaRPr sz="2400">
              <a:solidFill>
                <a:schemeClr val="dk1"/>
              </a:solidFill>
              <a:latin typeface="Calibri"/>
              <a:ea typeface="Calibri"/>
              <a:cs typeface="Calibri"/>
              <a:sym typeface="Calibri"/>
            </a:endParaRPr>
          </a:p>
        </p:txBody>
      </p:sp>
      <p:sp>
        <p:nvSpPr>
          <p:cNvPr id="100" name="Google Shape;100;p14"/>
          <p:cNvSpPr txBox="1"/>
          <p:nvPr/>
        </p:nvSpPr>
        <p:spPr>
          <a:xfrm>
            <a:off x="4741450" y="4588025"/>
            <a:ext cx="4197600" cy="1497900"/>
          </a:xfrm>
          <a:prstGeom prst="rect">
            <a:avLst/>
          </a:prstGeom>
          <a:noFill/>
          <a:ln>
            <a:noFill/>
          </a:ln>
        </p:spPr>
        <p:txBody>
          <a:bodyPr anchorCtr="0" anchor="ctr" bIns="91425" lIns="91425" spcFirstLastPara="1" rIns="91425" wrap="square" tIns="91425">
            <a:noAutofit/>
          </a:bodyPr>
          <a:lstStyle/>
          <a:p>
            <a:pPr indent="0" lvl="0" marL="0" rtl="0">
              <a:spcBef>
                <a:spcPts val="560"/>
              </a:spcBef>
              <a:spcAft>
                <a:spcPts val="0"/>
              </a:spcAft>
              <a:buNone/>
            </a:pPr>
            <a:r>
              <a:rPr lang="en-US" sz="2400">
                <a:solidFill>
                  <a:schemeClr val="dk1"/>
                </a:solidFill>
                <a:latin typeface="Calibri"/>
                <a:ea typeface="Calibri"/>
                <a:cs typeface="Calibri"/>
                <a:sym typeface="Calibri"/>
              </a:rPr>
              <a:t>Dave Touretzky</a:t>
            </a:r>
            <a:endParaRPr sz="2400">
              <a:solidFill>
                <a:schemeClr val="dk1"/>
              </a:solidFill>
              <a:latin typeface="Calibri"/>
              <a:ea typeface="Calibri"/>
              <a:cs typeface="Calibri"/>
              <a:sym typeface="Calibri"/>
            </a:endParaRPr>
          </a:p>
          <a:p>
            <a:pPr indent="0" lvl="0" marL="0" rtl="0">
              <a:spcBef>
                <a:spcPts val="560"/>
              </a:spcBef>
              <a:spcAft>
                <a:spcPts val="0"/>
              </a:spcAft>
              <a:buNone/>
            </a:pPr>
            <a:r>
              <a:rPr lang="en-US" sz="2400" u="sng">
                <a:solidFill>
                  <a:schemeClr val="hlink"/>
                </a:solidFill>
                <a:latin typeface="Calibri"/>
                <a:ea typeface="Calibri"/>
                <a:cs typeface="Calibri"/>
                <a:sym typeface="Calibri"/>
                <a:hlinkClick r:id="rId4"/>
              </a:rPr>
              <a:t>http://www.cs.cmu.edu/~dst/</a:t>
            </a:r>
            <a:endParaRPr sz="2400">
              <a:solidFill>
                <a:schemeClr val="dk1"/>
              </a:solidFill>
              <a:latin typeface="Calibri"/>
              <a:ea typeface="Calibri"/>
              <a:cs typeface="Calibri"/>
              <a:sym typeface="Calibri"/>
            </a:endParaRPr>
          </a:p>
          <a:p>
            <a:pPr indent="0" lvl="0" marL="0" rtl="0">
              <a:spcBef>
                <a:spcPts val="56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pic>
        <p:nvPicPr>
          <p:cNvPr id="226" name="Google Shape;226;p32"/>
          <p:cNvPicPr preferRelativeResize="0"/>
          <p:nvPr/>
        </p:nvPicPr>
        <p:blipFill rotWithShape="1">
          <a:blip r:embed="rId3">
            <a:alphaModFix/>
          </a:blip>
          <a:srcRect b="0" l="0" r="0" t="0"/>
          <a:stretch/>
        </p:blipFill>
        <p:spPr>
          <a:xfrm>
            <a:off x="1524000" y="228600"/>
            <a:ext cx="6131082" cy="6400800"/>
          </a:xfrm>
          <a:prstGeom prst="rect">
            <a:avLst/>
          </a:prstGeom>
          <a:noFill/>
          <a:ln>
            <a:noFill/>
          </a:ln>
        </p:spPr>
      </p:pic>
      <p:sp>
        <p:nvSpPr>
          <p:cNvPr id="227" name="Google Shape;227;p32"/>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pic>
        <p:nvPicPr>
          <p:cNvPr id="232" name="Google Shape;232;p33"/>
          <p:cNvPicPr preferRelativeResize="0"/>
          <p:nvPr/>
        </p:nvPicPr>
        <p:blipFill rotWithShape="1">
          <a:blip r:embed="rId3">
            <a:alphaModFix/>
          </a:blip>
          <a:srcRect b="0" l="0" r="0" t="0"/>
          <a:stretch/>
        </p:blipFill>
        <p:spPr>
          <a:xfrm>
            <a:off x="657289" y="366979"/>
            <a:ext cx="7829422" cy="6124042"/>
          </a:xfrm>
          <a:prstGeom prst="rect">
            <a:avLst/>
          </a:prstGeom>
          <a:noFill/>
          <a:ln>
            <a:noFill/>
          </a:ln>
        </p:spPr>
      </p:pic>
      <p:sp>
        <p:nvSpPr>
          <p:cNvPr id="233" name="Google Shape;233;p33"/>
          <p:cNvSpPr txBox="1"/>
          <p:nvPr/>
        </p:nvSpPr>
        <p:spPr>
          <a:xfrm>
            <a:off x="3679576" y="838200"/>
            <a:ext cx="178484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[Sandholm et al.]</a:t>
            </a:r>
            <a:endParaRPr sz="1800">
              <a:solidFill>
                <a:schemeClr val="dk1"/>
              </a:solidFill>
              <a:latin typeface="Calibri"/>
              <a:ea typeface="Calibri"/>
              <a:cs typeface="Calibri"/>
              <a:sym typeface="Calibri"/>
            </a:endParaRPr>
          </a:p>
        </p:txBody>
      </p:sp>
      <p:sp>
        <p:nvSpPr>
          <p:cNvPr id="234" name="Google Shape;234;p33"/>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pic>
        <p:nvPicPr>
          <p:cNvPr id="239" name="Google Shape;239;p34"/>
          <p:cNvPicPr preferRelativeResize="0"/>
          <p:nvPr/>
        </p:nvPicPr>
        <p:blipFill rotWithShape="1">
          <a:blip r:embed="rId3">
            <a:alphaModFix/>
          </a:blip>
          <a:srcRect b="0" l="0" r="0" t="0"/>
          <a:stretch/>
        </p:blipFill>
        <p:spPr>
          <a:xfrm>
            <a:off x="422418" y="457200"/>
            <a:ext cx="8299163" cy="5575301"/>
          </a:xfrm>
          <a:prstGeom prst="rect">
            <a:avLst/>
          </a:prstGeom>
          <a:noFill/>
          <a:ln>
            <a:noFill/>
          </a:ln>
        </p:spPr>
      </p:pic>
      <p:sp>
        <p:nvSpPr>
          <p:cNvPr id="240" name="Google Shape;240;p34"/>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3959"/>
              <a:buFont typeface="Calibri"/>
              <a:buNone/>
            </a:pPr>
            <a:r>
              <a:rPr b="1" i="0" lang="en-US" sz="3959" u="none" cap="none" strike="noStrike">
                <a:solidFill>
                  <a:schemeClr val="dk2"/>
                </a:solidFill>
                <a:latin typeface="Calibri"/>
                <a:ea typeface="Calibri"/>
                <a:cs typeface="Calibri"/>
                <a:sym typeface="Calibri"/>
              </a:rPr>
              <a:t>Superhuman strategic reasoning under imperfect information</a:t>
            </a:r>
            <a:endParaRPr b="1" i="0" sz="3959" u="none" cap="none" strike="noStrike">
              <a:solidFill>
                <a:schemeClr val="dk2"/>
              </a:solidFill>
              <a:latin typeface="Calibri"/>
              <a:ea typeface="Calibri"/>
              <a:cs typeface="Calibri"/>
              <a:sym typeface="Calibri"/>
            </a:endParaRPr>
          </a:p>
        </p:txBody>
      </p:sp>
      <p:pic>
        <p:nvPicPr>
          <p:cNvPr id="246" name="Google Shape;246;p35"/>
          <p:cNvPicPr preferRelativeResize="0"/>
          <p:nvPr/>
        </p:nvPicPr>
        <p:blipFill rotWithShape="1">
          <a:blip r:embed="rId3">
            <a:alphaModFix/>
          </a:blip>
          <a:srcRect b="0" l="0" r="0" t="0"/>
          <a:stretch/>
        </p:blipFill>
        <p:spPr>
          <a:xfrm>
            <a:off x="762000" y="2971800"/>
            <a:ext cx="3657600" cy="2434337"/>
          </a:xfrm>
          <a:prstGeom prst="rect">
            <a:avLst/>
          </a:prstGeom>
          <a:noFill/>
          <a:ln>
            <a:noFill/>
          </a:ln>
        </p:spPr>
      </p:pic>
      <p:pic>
        <p:nvPicPr>
          <p:cNvPr id="247" name="Google Shape;247;p35"/>
          <p:cNvPicPr preferRelativeResize="0"/>
          <p:nvPr/>
        </p:nvPicPr>
        <p:blipFill rotWithShape="1">
          <a:blip r:embed="rId4">
            <a:alphaModFix/>
          </a:blip>
          <a:srcRect b="0" l="0" r="0" t="0"/>
          <a:stretch/>
        </p:blipFill>
        <p:spPr>
          <a:xfrm>
            <a:off x="4724400" y="2971800"/>
            <a:ext cx="3659885" cy="2438399"/>
          </a:xfrm>
          <a:prstGeom prst="rect">
            <a:avLst/>
          </a:prstGeom>
          <a:noFill/>
          <a:ln>
            <a:noFill/>
          </a:ln>
        </p:spPr>
      </p:pic>
      <p:sp>
        <p:nvSpPr>
          <p:cNvPr id="248" name="Google Shape;248;p35"/>
          <p:cNvSpPr txBox="1"/>
          <p:nvPr/>
        </p:nvSpPr>
        <p:spPr>
          <a:xfrm>
            <a:off x="1447800" y="5486400"/>
            <a:ext cx="250376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Pittsburgh, January 2017</a:t>
            </a:r>
            <a:endParaRPr sz="1800">
              <a:solidFill>
                <a:schemeClr val="dk1"/>
              </a:solidFill>
              <a:latin typeface="Calibri"/>
              <a:ea typeface="Calibri"/>
              <a:cs typeface="Calibri"/>
              <a:sym typeface="Calibri"/>
            </a:endParaRPr>
          </a:p>
        </p:txBody>
      </p:sp>
      <p:sp>
        <p:nvSpPr>
          <p:cNvPr id="249" name="Google Shape;249;p35"/>
          <p:cNvSpPr txBox="1"/>
          <p:nvPr/>
        </p:nvSpPr>
        <p:spPr>
          <a:xfrm>
            <a:off x="5562655" y="5486400"/>
            <a:ext cx="190494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Haikou, April 2017</a:t>
            </a:r>
            <a:endParaRPr sz="1800">
              <a:solidFill>
                <a:schemeClr val="dk1"/>
              </a:solidFill>
              <a:latin typeface="Calibri"/>
              <a:ea typeface="Calibri"/>
              <a:cs typeface="Calibri"/>
              <a:sym typeface="Calibri"/>
            </a:endParaRPr>
          </a:p>
        </p:txBody>
      </p:sp>
      <p:sp>
        <p:nvSpPr>
          <p:cNvPr id="250" name="Google Shape;250;p35"/>
          <p:cNvSpPr txBox="1"/>
          <p:nvPr/>
        </p:nvSpPr>
        <p:spPr>
          <a:xfrm>
            <a:off x="228600" y="2063234"/>
            <a:ext cx="859434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Libratus</a:t>
            </a:r>
            <a:r>
              <a:rPr lang="en-US" sz="1800">
                <a:solidFill>
                  <a:schemeClr val="dk1"/>
                </a:solidFill>
                <a:latin typeface="Calibri"/>
                <a:ea typeface="Calibri"/>
                <a:cs typeface="Calibri"/>
                <a:sym typeface="Calibri"/>
              </a:rPr>
              <a:t> beats best humans at heads-up no-limit Texas hold’em poker [Brown &amp; Sandholm]</a:t>
            </a:r>
            <a:endParaRPr sz="1800">
              <a:solidFill>
                <a:schemeClr val="dk1"/>
              </a:solidFill>
              <a:latin typeface="Calibri"/>
              <a:ea typeface="Calibri"/>
              <a:cs typeface="Calibri"/>
              <a:sym typeface="Calibri"/>
            </a:endParaRPr>
          </a:p>
        </p:txBody>
      </p:sp>
      <p:sp>
        <p:nvSpPr>
          <p:cNvPr id="251" name="Google Shape;251;p35"/>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6"/>
          <p:cNvSpPr txBox="1"/>
          <p:nvPr>
            <p:ph type="title"/>
          </p:nvPr>
        </p:nvSpPr>
        <p:spPr>
          <a:xfrm>
            <a:off x="457200" y="2286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Highly parallel / distributed</a:t>
            </a:r>
            <a:endParaRPr b="0" i="0" sz="3600" u="none" cap="none" strike="noStrike">
              <a:solidFill>
                <a:schemeClr val="dk1"/>
              </a:solidFill>
              <a:latin typeface="Calibri"/>
              <a:ea typeface="Calibri"/>
              <a:cs typeface="Calibri"/>
              <a:sym typeface="Calibri"/>
            </a:endParaRPr>
          </a:p>
        </p:txBody>
      </p:sp>
      <p:sp>
        <p:nvSpPr>
          <p:cNvPr id="257" name="Google Shape;257;p36"/>
          <p:cNvSpPr txBox="1"/>
          <p:nvPr>
            <p:ph idx="1" type="body"/>
          </p:nvPr>
        </p:nvSpPr>
        <p:spPr>
          <a:xfrm>
            <a:off x="212498" y="1676399"/>
            <a:ext cx="8783393" cy="444360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Driving trends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Moore’s law ended 2004 =&gt; to continue progress, need highly multi-core</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Software-as-a-Service &amp; clouds</a:t>
            </a:r>
            <a:endParaRPr/>
          </a:p>
          <a:p>
            <a:pPr indent="-228600" lvl="2" marL="1143000" marR="0" rtl="0" algn="l">
              <a:spcBef>
                <a:spcPts val="36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Access to large-scale resources</a:t>
            </a:r>
            <a:endParaRPr/>
          </a:p>
          <a:p>
            <a:pPr indent="-228600" lvl="2" marL="1143000" marR="0" rtl="0" algn="l">
              <a:spcBef>
                <a:spcPts val="36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Affordable due to amortization across bursty users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Big data</a:t>
            </a:r>
            <a:endParaRPr b="0" i="0" sz="2000" u="none" cap="none" strike="noStrike">
              <a:solidFill>
                <a:schemeClr val="dk1"/>
              </a:solidFill>
              <a:latin typeface="Calibri"/>
              <a:ea typeface="Calibri"/>
              <a:cs typeface="Calibri"/>
              <a:sym typeface="Calibri"/>
            </a:endParaRPr>
          </a:p>
        </p:txBody>
      </p:sp>
      <p:sp>
        <p:nvSpPr>
          <p:cNvPr id="258" name="Google Shape;258;p36"/>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Thoughts about goals of AI</a:t>
            </a:r>
            <a:endParaRPr b="0" i="0" sz="4400" u="none" cap="none" strike="noStrike">
              <a:solidFill>
                <a:schemeClr val="dk1"/>
              </a:solidFill>
              <a:latin typeface="Calibri"/>
              <a:ea typeface="Calibri"/>
              <a:cs typeface="Calibri"/>
              <a:sym typeface="Calibri"/>
            </a:endParaRPr>
          </a:p>
        </p:txBody>
      </p:sp>
      <p:sp>
        <p:nvSpPr>
          <p:cNvPr id="264" name="Google Shape;264;p37"/>
          <p:cNvSpPr txBox="1"/>
          <p:nvPr>
            <p:ph idx="1" type="body"/>
          </p:nvPr>
        </p:nvSpPr>
        <p:spPr>
          <a:xfrm>
            <a:off x="304874" y="1523999"/>
            <a:ext cx="8600874" cy="48085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AI has many different goals</a:t>
            </a:r>
            <a:endParaRPr/>
          </a:p>
          <a:p>
            <a:pPr indent="-285750" lvl="1" marL="742950" marR="0" rtl="0" algn="l">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This is nothing to avoid </a:t>
            </a:r>
            <a:endParaRPr/>
          </a:p>
          <a:p>
            <a:pPr indent="-285750" lvl="1" marL="742950" marR="0" rtl="0" algn="l">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E.g., OR has same “problem” and is not shy about it</a:t>
            </a:r>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Shouldn’t define AI as that which still cannot be done</a:t>
            </a:r>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Human-level intelligence just a milestone along the way</a:t>
            </a:r>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Q: Will there be a super-human species? </a:t>
            </a:r>
            <a:br>
              <a:rPr b="0" i="0" lang="en-US" sz="2800" u="none" cap="none" strike="noStrike">
                <a:solidFill>
                  <a:schemeClr val="dk1"/>
                </a:solidFill>
                <a:latin typeface="Calibri"/>
                <a:ea typeface="Calibri"/>
                <a:cs typeface="Calibri"/>
                <a:sym typeface="Calibri"/>
              </a:rPr>
            </a:br>
            <a:r>
              <a:rPr b="0" i="0" lang="en-US" sz="2800" u="none" cap="none" strike="noStrike">
                <a:solidFill>
                  <a:schemeClr val="dk1"/>
                </a:solidFill>
                <a:latin typeface="Calibri"/>
                <a:ea typeface="Calibri"/>
                <a:cs typeface="Calibri"/>
                <a:sym typeface="Calibri"/>
              </a:rPr>
              <a:t>A: No, AIs will be tools for various purposes</a:t>
            </a:r>
            <a:endParaRPr b="0" i="0" sz="2800" u="none" cap="none" strike="noStrike">
              <a:solidFill>
                <a:schemeClr val="dk1"/>
              </a:solidFill>
              <a:latin typeface="Calibri"/>
              <a:ea typeface="Calibri"/>
              <a:cs typeface="Calibri"/>
              <a:sym typeface="Calibri"/>
            </a:endParaRPr>
          </a:p>
        </p:txBody>
      </p:sp>
      <p:sp>
        <p:nvSpPr>
          <p:cNvPr id="265" name="Google Shape;265;p37"/>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Some potential new AI applications with huge positive impact on the world</a:t>
            </a:r>
            <a:endParaRPr b="0" i="0" sz="3600" u="none" cap="none" strike="noStrike">
              <a:solidFill>
                <a:schemeClr val="dk1"/>
              </a:solidFill>
              <a:latin typeface="Calibri"/>
              <a:ea typeface="Calibri"/>
              <a:cs typeface="Calibri"/>
              <a:sym typeface="Calibri"/>
            </a:endParaRPr>
          </a:p>
        </p:txBody>
      </p:sp>
      <p:sp>
        <p:nvSpPr>
          <p:cNvPr id="271" name="Google Shape;271;p38"/>
          <p:cNvSpPr txBox="1"/>
          <p:nvPr>
            <p:ph idx="1" type="body"/>
          </p:nvPr>
        </p:nvSpPr>
        <p:spPr>
          <a:xfrm>
            <a:off x="351516" y="1828800"/>
            <a:ext cx="8440737" cy="466150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Better electricity markets</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Combinatorial CO</a:t>
            </a:r>
            <a:r>
              <a:rPr b="0" baseline="-25000" i="0" lang="en-US" sz="3200" u="none" cap="none" strike="noStrike">
                <a:solidFill>
                  <a:schemeClr val="dk1"/>
                </a:solidFill>
                <a:latin typeface="Calibri"/>
                <a:ea typeface="Calibri"/>
                <a:cs typeface="Calibri"/>
                <a:sym typeface="Calibri"/>
              </a:rPr>
              <a:t>2</a:t>
            </a:r>
            <a:r>
              <a:rPr b="0" i="0" lang="en-US" sz="3200" u="none" cap="none" strike="noStrike">
                <a:solidFill>
                  <a:schemeClr val="dk1"/>
                </a:solidFill>
                <a:latin typeface="Calibri"/>
                <a:ea typeface="Calibri"/>
                <a:cs typeface="Calibri"/>
                <a:sym typeface="Calibri"/>
              </a:rPr>
              <a:t> allowance / pollution credit markets</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Automated market making</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Campaign market for advertising</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Security games</a:t>
            </a:r>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Physical, information, malware protection, …</a:t>
            </a:r>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Sequential</a:t>
            </a:r>
            <a:endParaRPr/>
          </a:p>
        </p:txBody>
      </p:sp>
      <p:sp>
        <p:nvSpPr>
          <p:cNvPr id="272" name="Google Shape;272;p38"/>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animEffect filter="fade" transition="in">
                                      <p:cBhvr>
                                        <p:cTn dur="500"/>
                                        <p:tgtEl>
                                          <p:spTgt spid="2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animEffect filter="fade" transition="in">
                                      <p:cBhvr>
                                        <p:cTn dur="500"/>
                                        <p:tgtEl>
                                          <p:spTgt spid="2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2" st="2"/>
                                            </p:txEl>
                                          </p:spTgt>
                                        </p:tgtEl>
                                        <p:attrNameLst>
                                          <p:attrName>style.visibility</p:attrName>
                                        </p:attrNameLst>
                                      </p:cBhvr>
                                      <p:to>
                                        <p:strVal val="visible"/>
                                      </p:to>
                                    </p:set>
                                    <p:animEffect filter="fade" transition="in">
                                      <p:cBhvr>
                                        <p:cTn dur="500"/>
                                        <p:tgtEl>
                                          <p:spTgt spid="2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3" st="3"/>
                                            </p:txEl>
                                          </p:spTgt>
                                        </p:tgtEl>
                                        <p:attrNameLst>
                                          <p:attrName>style.visibility</p:attrName>
                                        </p:attrNameLst>
                                      </p:cBhvr>
                                      <p:to>
                                        <p:strVal val="visible"/>
                                      </p:to>
                                    </p:set>
                                    <p:animEffect filter="fade" transition="in">
                                      <p:cBhvr>
                                        <p:cTn dur="500"/>
                                        <p:tgtEl>
                                          <p:spTgt spid="2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4" st="4"/>
                                            </p:txEl>
                                          </p:spTgt>
                                        </p:tgtEl>
                                        <p:attrNameLst>
                                          <p:attrName>style.visibility</p:attrName>
                                        </p:attrNameLst>
                                      </p:cBhvr>
                                      <p:to>
                                        <p:strVal val="visible"/>
                                      </p:to>
                                    </p:set>
                                    <p:animEffect filter="fade" transition="in">
                                      <p:cBhvr>
                                        <p:cTn dur="500"/>
                                        <p:tgtEl>
                                          <p:spTgt spid="2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5" st="5"/>
                                            </p:txEl>
                                          </p:spTgt>
                                        </p:tgtEl>
                                        <p:attrNameLst>
                                          <p:attrName>style.visibility</p:attrName>
                                        </p:attrNameLst>
                                      </p:cBhvr>
                                      <p:to>
                                        <p:strVal val="visible"/>
                                      </p:to>
                                    </p:set>
                                    <p:animEffect filter="fade" transition="in">
                                      <p:cBhvr>
                                        <p:cTn dur="500"/>
                                        <p:tgtEl>
                                          <p:spTgt spid="2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6" st="6"/>
                                            </p:txEl>
                                          </p:spTgt>
                                        </p:tgtEl>
                                        <p:attrNameLst>
                                          <p:attrName>style.visibility</p:attrName>
                                        </p:attrNameLst>
                                      </p:cBhvr>
                                      <p:to>
                                        <p:strVal val="visible"/>
                                      </p:to>
                                    </p:set>
                                    <p:animEffect filter="fade" transition="in">
                                      <p:cBhvr>
                                        <p:cTn dur="500"/>
                                        <p:tgtEl>
                                          <p:spTgt spid="27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9"/>
          <p:cNvSpPr txBox="1"/>
          <p:nvPr>
            <p:ph idx="1" type="body"/>
          </p:nvPr>
        </p:nvSpPr>
        <p:spPr>
          <a:xfrm>
            <a:off x="446536" y="1981199"/>
            <a:ext cx="8530039" cy="41894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AI is a fast-moving exciting area </a:t>
            </a:r>
            <a:endParaRPr b="0" i="0" sz="2800" u="none" cap="none" strike="noStrik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We can directly make the world a better place</a:t>
            </a:r>
            <a:endParaRPr b="0" i="0" sz="2800" u="none" cap="none" strike="noStrike">
              <a:solidFill>
                <a:schemeClr val="dk1"/>
              </a:solidFill>
              <a:latin typeface="Calibri"/>
              <a:ea typeface="Calibri"/>
              <a:cs typeface="Calibri"/>
              <a:sym typeface="Calibri"/>
            </a:endParaRPr>
          </a:p>
        </p:txBody>
      </p:sp>
      <p:sp>
        <p:nvSpPr>
          <p:cNvPr id="278" name="Google Shape;278;p39"/>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40"/>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Course Changes From Last Year</a:t>
            </a:r>
            <a:endParaRPr/>
          </a:p>
        </p:txBody>
      </p:sp>
      <p:sp>
        <p:nvSpPr>
          <p:cNvPr id="285" name="Google Shape;285;p40"/>
          <p:cNvSpPr txBox="1"/>
          <p:nvPr>
            <p:ph idx="1" type="body"/>
          </p:nvPr>
        </p:nvSpPr>
        <p:spPr>
          <a:xfrm>
            <a:off x="457200" y="1600200"/>
            <a:ext cx="8229600" cy="5064600"/>
          </a:xfrm>
          <a:prstGeom prst="rect">
            <a:avLst/>
          </a:prstGeom>
        </p:spPr>
        <p:txBody>
          <a:bodyPr anchorCtr="0" anchor="t" bIns="45700" lIns="91425" spcFirstLastPara="1" rIns="91425" wrap="square" tIns="45700">
            <a:noAutofit/>
          </a:bodyPr>
          <a:lstStyle/>
          <a:p>
            <a:pPr indent="-381000" lvl="0" marL="457200" rtl="0">
              <a:spcBef>
                <a:spcPts val="640"/>
              </a:spcBef>
              <a:spcAft>
                <a:spcPts val="0"/>
              </a:spcAft>
              <a:buSzPts val="2400"/>
              <a:buChar char="•"/>
            </a:pPr>
            <a:r>
              <a:rPr lang="en-US" sz="2400"/>
              <a:t>Tighter focus: Representation and Problem Solving</a:t>
            </a:r>
            <a:br>
              <a:rPr lang="en-US" sz="2400"/>
            </a:br>
            <a:endParaRPr sz="2400"/>
          </a:p>
          <a:p>
            <a:pPr indent="-381000" lvl="0" marL="457200" rtl="0">
              <a:spcBef>
                <a:spcPts val="0"/>
              </a:spcBef>
              <a:spcAft>
                <a:spcPts val="0"/>
              </a:spcAft>
              <a:buSzPts val="2400"/>
              <a:buChar char="•"/>
            </a:pPr>
            <a:r>
              <a:rPr lang="en-US" sz="2400"/>
              <a:t>What’s left out?</a:t>
            </a:r>
            <a:endParaRPr sz="2400"/>
          </a:p>
          <a:p>
            <a:pPr indent="-381000" lvl="1" marL="914400" rtl="0">
              <a:spcBef>
                <a:spcPts val="0"/>
              </a:spcBef>
              <a:spcAft>
                <a:spcPts val="0"/>
              </a:spcAft>
              <a:buSzPts val="2400"/>
              <a:buChar char="–"/>
            </a:pPr>
            <a:r>
              <a:rPr lang="en-US" sz="2400"/>
              <a:t>Computer vision</a:t>
            </a:r>
            <a:endParaRPr sz="2400"/>
          </a:p>
          <a:p>
            <a:pPr indent="-381000" lvl="1" marL="914400" rtl="0">
              <a:spcBef>
                <a:spcPts val="0"/>
              </a:spcBef>
              <a:spcAft>
                <a:spcPts val="0"/>
              </a:spcAft>
              <a:buSzPts val="2400"/>
              <a:buChar char="–"/>
            </a:pPr>
            <a:r>
              <a:rPr lang="en-US" sz="2400"/>
              <a:t>Machine learning; neural networks</a:t>
            </a:r>
            <a:endParaRPr sz="2400"/>
          </a:p>
          <a:p>
            <a:pPr indent="-381000" lvl="1" marL="914400" rtl="0">
              <a:spcBef>
                <a:spcPts val="0"/>
              </a:spcBef>
              <a:spcAft>
                <a:spcPts val="0"/>
              </a:spcAft>
              <a:buSzPts val="2400"/>
              <a:buChar char="–"/>
            </a:pPr>
            <a:r>
              <a:rPr lang="en-US" sz="2400"/>
              <a:t>Natural language understanding; speech recognition</a:t>
            </a:r>
            <a:endParaRPr sz="2400"/>
          </a:p>
          <a:p>
            <a:pPr indent="-381000" lvl="1" marL="914400" rtl="0">
              <a:spcBef>
                <a:spcPts val="0"/>
              </a:spcBef>
              <a:spcAft>
                <a:spcPts val="0"/>
              </a:spcAft>
              <a:buSzPts val="2400"/>
              <a:buChar char="–"/>
            </a:pPr>
            <a:r>
              <a:rPr lang="en-US" sz="2400"/>
              <a:t>Robotics</a:t>
            </a:r>
            <a:br>
              <a:rPr lang="en-US" sz="2400"/>
            </a:br>
            <a:endParaRPr sz="2400"/>
          </a:p>
          <a:p>
            <a:pPr indent="-381000" lvl="0" marL="457200" rtl="0">
              <a:spcBef>
                <a:spcPts val="0"/>
              </a:spcBef>
              <a:spcAft>
                <a:spcPts val="0"/>
              </a:spcAft>
              <a:buSzPts val="2400"/>
              <a:buChar char="•"/>
            </a:pPr>
            <a:r>
              <a:rPr lang="en-US" sz="2400"/>
              <a:t>Why?</a:t>
            </a:r>
            <a:endParaRPr sz="2400"/>
          </a:p>
          <a:p>
            <a:pPr indent="-381000" lvl="1" marL="914400" rtl="0">
              <a:spcBef>
                <a:spcPts val="0"/>
              </a:spcBef>
              <a:spcAft>
                <a:spcPts val="0"/>
              </a:spcAft>
              <a:buSzPts val="2400"/>
              <a:buChar char="–"/>
            </a:pPr>
            <a:r>
              <a:rPr lang="en-US" sz="2400"/>
              <a:t>We have entire courses on those other topics.</a:t>
            </a:r>
            <a:endParaRPr sz="2400"/>
          </a:p>
          <a:p>
            <a:pPr indent="-381000" lvl="1" marL="914400" rtl="0">
              <a:spcBef>
                <a:spcPts val="0"/>
              </a:spcBef>
              <a:spcAft>
                <a:spcPts val="0"/>
              </a:spcAft>
              <a:buSzPts val="2400"/>
              <a:buChar char="–"/>
            </a:pPr>
            <a:r>
              <a:rPr lang="en-US" sz="2400"/>
              <a:t>The new undergrad AI major will require several of these.</a:t>
            </a:r>
            <a:endParaRPr sz="2400"/>
          </a:p>
          <a:p>
            <a:pPr indent="-381000" lvl="1" marL="914400">
              <a:spcBef>
                <a:spcPts val="0"/>
              </a:spcBef>
              <a:spcAft>
                <a:spcPts val="0"/>
              </a:spcAft>
              <a:buSzPts val="2400"/>
              <a:buChar char="–"/>
            </a:pPr>
            <a:r>
              <a:rPr lang="en-US" sz="2400"/>
              <a:t>Now we can go into greater depth in our topic areas.</a:t>
            </a:r>
            <a:endParaRPr sz="2400"/>
          </a:p>
        </p:txBody>
      </p:sp>
      <p:sp>
        <p:nvSpPr>
          <p:cNvPr id="286" name="Google Shape;286;p40"/>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1"/>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Learning Objectives</a:t>
            </a:r>
            <a:endParaRPr/>
          </a:p>
        </p:txBody>
      </p:sp>
      <p:sp>
        <p:nvSpPr>
          <p:cNvPr id="293" name="Google Shape;293;p41"/>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431800" lvl="0" marL="457200" rtl="0">
              <a:spcBef>
                <a:spcPts val="640"/>
              </a:spcBef>
              <a:spcAft>
                <a:spcPts val="0"/>
              </a:spcAft>
              <a:buSzPts val="3200"/>
              <a:buChar char="•"/>
            </a:pPr>
            <a:r>
              <a:rPr lang="en-US"/>
              <a:t>Describe AI concepts, models, algorithms</a:t>
            </a:r>
            <a:endParaRPr/>
          </a:p>
          <a:p>
            <a:pPr indent="0" lvl="0" marL="457200" rtl="0">
              <a:spcBef>
                <a:spcPts val="640"/>
              </a:spcBef>
              <a:spcAft>
                <a:spcPts val="0"/>
              </a:spcAft>
              <a:buNone/>
            </a:pPr>
            <a:r>
              <a:t/>
            </a:r>
            <a:endParaRPr/>
          </a:p>
          <a:p>
            <a:pPr indent="-431800" lvl="0" marL="457200" rtl="0">
              <a:spcBef>
                <a:spcPts val="640"/>
              </a:spcBef>
              <a:spcAft>
                <a:spcPts val="0"/>
              </a:spcAft>
              <a:buSzPts val="3200"/>
              <a:buChar char="•"/>
            </a:pPr>
            <a:r>
              <a:rPr lang="en-US"/>
              <a:t>Model real-world problems using AI models</a:t>
            </a:r>
            <a:endParaRPr/>
          </a:p>
          <a:p>
            <a:pPr indent="0" lvl="0" marL="457200" rtl="0">
              <a:spcBef>
                <a:spcPts val="640"/>
              </a:spcBef>
              <a:spcAft>
                <a:spcPts val="0"/>
              </a:spcAft>
              <a:buNone/>
            </a:pPr>
            <a:r>
              <a:t/>
            </a:r>
            <a:endParaRPr/>
          </a:p>
          <a:p>
            <a:pPr indent="-431800" lvl="0" marL="457200" rtl="0">
              <a:spcBef>
                <a:spcPts val="640"/>
              </a:spcBef>
              <a:spcAft>
                <a:spcPts val="0"/>
              </a:spcAft>
              <a:buSzPts val="3200"/>
              <a:buChar char="•"/>
            </a:pPr>
            <a:r>
              <a:rPr lang="en-US"/>
              <a:t>Implement AI algorithms introduced in class</a:t>
            </a:r>
            <a:endParaRPr/>
          </a:p>
          <a:p>
            <a:pPr indent="0" lvl="0" marL="0" rtl="0">
              <a:spcBef>
                <a:spcPts val="640"/>
              </a:spcBef>
              <a:spcAft>
                <a:spcPts val="0"/>
              </a:spcAft>
              <a:buNone/>
            </a:pPr>
            <a:r>
              <a:t/>
            </a:r>
            <a:endParaRPr/>
          </a:p>
          <a:p>
            <a:pPr indent="-431800" lvl="0" marL="457200" rtl="0">
              <a:spcBef>
                <a:spcPts val="640"/>
              </a:spcBef>
              <a:spcAft>
                <a:spcPts val="0"/>
              </a:spcAft>
              <a:buSzPts val="3200"/>
              <a:buChar char="•"/>
            </a:pPr>
            <a:r>
              <a:rPr lang="en-US"/>
              <a:t>Deliver written and oral presentation (for students in 15-681)</a:t>
            </a:r>
            <a:endParaRPr/>
          </a:p>
        </p:txBody>
      </p:sp>
      <p:sp>
        <p:nvSpPr>
          <p:cNvPr id="294" name="Google Shape;294;p41"/>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spcBef>
                <a:spcPts val="0"/>
              </a:spcBef>
              <a:spcAft>
                <a:spcPts val="0"/>
              </a:spcAft>
              <a:buNone/>
            </a:pPr>
            <a:r>
              <a:rPr lang="en-US"/>
              <a:t>Your Helpful TAs</a:t>
            </a:r>
            <a:endParaRPr/>
          </a:p>
        </p:txBody>
      </p:sp>
      <p:sp>
        <p:nvSpPr>
          <p:cNvPr id="107" name="Google Shape;107;p15"/>
          <p:cNvSpPr txBox="1"/>
          <p:nvPr/>
        </p:nvSpPr>
        <p:spPr>
          <a:xfrm>
            <a:off x="528775" y="3276600"/>
            <a:ext cx="1922700" cy="448500"/>
          </a:xfrm>
          <a:prstGeom prst="rect">
            <a:avLst/>
          </a:prstGeom>
          <a:noFill/>
          <a:ln>
            <a:noFill/>
          </a:ln>
        </p:spPr>
        <p:txBody>
          <a:bodyPr anchorCtr="0" anchor="ctr" bIns="91425" lIns="91425" spcFirstLastPara="1" rIns="91425" wrap="square" tIns="91425">
            <a:noAutofit/>
          </a:bodyPr>
          <a:lstStyle/>
          <a:p>
            <a:pPr indent="0" lvl="0" marL="0" rtl="0">
              <a:spcBef>
                <a:spcPts val="640"/>
              </a:spcBef>
              <a:spcAft>
                <a:spcPts val="0"/>
              </a:spcAft>
              <a:buNone/>
            </a:pPr>
            <a:r>
              <a:rPr lang="en-US" sz="2400">
                <a:solidFill>
                  <a:schemeClr val="dk1"/>
                </a:solidFill>
                <a:latin typeface="Calibri"/>
                <a:ea typeface="Calibri"/>
                <a:cs typeface="Calibri"/>
                <a:sym typeface="Calibri"/>
              </a:rPr>
              <a:t>Richard Gu</a:t>
            </a:r>
            <a:endParaRPr/>
          </a:p>
        </p:txBody>
      </p:sp>
      <p:sp>
        <p:nvSpPr>
          <p:cNvPr id="108" name="Google Shape;108;p15"/>
          <p:cNvSpPr txBox="1"/>
          <p:nvPr/>
        </p:nvSpPr>
        <p:spPr>
          <a:xfrm>
            <a:off x="3775725" y="3276600"/>
            <a:ext cx="1922700" cy="448500"/>
          </a:xfrm>
          <a:prstGeom prst="rect">
            <a:avLst/>
          </a:prstGeom>
          <a:noFill/>
          <a:ln>
            <a:noFill/>
          </a:ln>
        </p:spPr>
        <p:txBody>
          <a:bodyPr anchorCtr="0" anchor="ctr" bIns="91425" lIns="91425" spcFirstLastPara="1" rIns="91425" wrap="square" tIns="91425">
            <a:noAutofit/>
          </a:bodyPr>
          <a:lstStyle/>
          <a:p>
            <a:pPr indent="0" lvl="0" marL="0" rtl="0">
              <a:spcBef>
                <a:spcPts val="560"/>
              </a:spcBef>
              <a:spcAft>
                <a:spcPts val="0"/>
              </a:spcAft>
              <a:buNone/>
            </a:pPr>
            <a:r>
              <a:rPr lang="en-US" sz="2400">
                <a:solidFill>
                  <a:schemeClr val="dk1"/>
                </a:solidFill>
                <a:latin typeface="Calibri"/>
                <a:ea typeface="Calibri"/>
                <a:cs typeface="Calibri"/>
                <a:sym typeface="Calibri"/>
              </a:rPr>
              <a:t>Yuan Gao</a:t>
            </a:r>
            <a:endParaRPr/>
          </a:p>
        </p:txBody>
      </p:sp>
      <p:sp>
        <p:nvSpPr>
          <p:cNvPr id="109" name="Google Shape;109;p15"/>
          <p:cNvSpPr txBox="1"/>
          <p:nvPr/>
        </p:nvSpPr>
        <p:spPr>
          <a:xfrm>
            <a:off x="6692525" y="3276600"/>
            <a:ext cx="1922700" cy="448500"/>
          </a:xfrm>
          <a:prstGeom prst="rect">
            <a:avLst/>
          </a:prstGeom>
          <a:noFill/>
          <a:ln>
            <a:noFill/>
          </a:ln>
        </p:spPr>
        <p:txBody>
          <a:bodyPr anchorCtr="0" anchor="ctr" bIns="91425" lIns="91425" spcFirstLastPara="1" rIns="91425" wrap="square" tIns="91425">
            <a:noAutofit/>
          </a:bodyPr>
          <a:lstStyle/>
          <a:p>
            <a:pPr indent="0" lvl="0" marL="0" rtl="0">
              <a:spcBef>
                <a:spcPts val="560"/>
              </a:spcBef>
              <a:spcAft>
                <a:spcPts val="0"/>
              </a:spcAft>
              <a:buNone/>
            </a:pPr>
            <a:r>
              <a:rPr lang="en-US" sz="2400">
                <a:solidFill>
                  <a:schemeClr val="dk1"/>
                </a:solidFill>
                <a:latin typeface="Calibri"/>
                <a:ea typeface="Calibri"/>
                <a:cs typeface="Calibri"/>
                <a:sym typeface="Calibri"/>
              </a:rPr>
              <a:t>Gaurav Lahiry</a:t>
            </a:r>
            <a:endParaRPr/>
          </a:p>
        </p:txBody>
      </p:sp>
      <p:sp>
        <p:nvSpPr>
          <p:cNvPr id="110" name="Google Shape;110;p15"/>
          <p:cNvSpPr txBox="1"/>
          <p:nvPr/>
        </p:nvSpPr>
        <p:spPr>
          <a:xfrm>
            <a:off x="600350" y="5824675"/>
            <a:ext cx="1922700" cy="448500"/>
          </a:xfrm>
          <a:prstGeom prst="rect">
            <a:avLst/>
          </a:prstGeom>
          <a:noFill/>
          <a:ln>
            <a:noFill/>
          </a:ln>
        </p:spPr>
        <p:txBody>
          <a:bodyPr anchorCtr="0" anchor="ctr" bIns="91425" lIns="91425" spcFirstLastPara="1" rIns="91425" wrap="square" tIns="91425">
            <a:noAutofit/>
          </a:bodyPr>
          <a:lstStyle/>
          <a:p>
            <a:pPr indent="0" lvl="0" marL="0" rtl="0">
              <a:spcBef>
                <a:spcPts val="560"/>
              </a:spcBef>
              <a:spcAft>
                <a:spcPts val="0"/>
              </a:spcAft>
              <a:buNone/>
            </a:pPr>
            <a:r>
              <a:rPr lang="en-US" sz="2400">
                <a:solidFill>
                  <a:schemeClr val="dk1"/>
                </a:solidFill>
                <a:latin typeface="Calibri"/>
                <a:ea typeface="Calibri"/>
                <a:cs typeface="Calibri"/>
                <a:sym typeface="Calibri"/>
              </a:rPr>
              <a:t>Thomas Z Li</a:t>
            </a:r>
            <a:endParaRPr/>
          </a:p>
        </p:txBody>
      </p:sp>
      <p:sp>
        <p:nvSpPr>
          <p:cNvPr id="111" name="Google Shape;111;p15"/>
          <p:cNvSpPr txBox="1"/>
          <p:nvPr/>
        </p:nvSpPr>
        <p:spPr>
          <a:xfrm>
            <a:off x="3392125" y="5824675"/>
            <a:ext cx="2502900" cy="448500"/>
          </a:xfrm>
          <a:prstGeom prst="rect">
            <a:avLst/>
          </a:prstGeom>
          <a:noFill/>
          <a:ln>
            <a:noFill/>
          </a:ln>
        </p:spPr>
        <p:txBody>
          <a:bodyPr anchorCtr="0" anchor="ctr" bIns="91425" lIns="91425" spcFirstLastPara="1" rIns="91425" wrap="square" tIns="91425">
            <a:noAutofit/>
          </a:bodyPr>
          <a:lstStyle/>
          <a:p>
            <a:pPr indent="0" lvl="0" marL="0" rtl="0">
              <a:spcBef>
                <a:spcPts val="560"/>
              </a:spcBef>
              <a:spcAft>
                <a:spcPts val="0"/>
              </a:spcAft>
              <a:buNone/>
            </a:pPr>
            <a:r>
              <a:rPr lang="en-US" sz="2400">
                <a:solidFill>
                  <a:schemeClr val="dk1"/>
                </a:solidFill>
                <a:latin typeface="Calibri"/>
                <a:ea typeface="Calibri"/>
                <a:cs typeface="Calibri"/>
                <a:sym typeface="Calibri"/>
              </a:rPr>
              <a:t>Jonathan Lingjie Li</a:t>
            </a:r>
            <a:endParaRPr/>
          </a:p>
        </p:txBody>
      </p:sp>
      <p:sp>
        <p:nvSpPr>
          <p:cNvPr id="112" name="Google Shape;112;p15"/>
          <p:cNvSpPr txBox="1"/>
          <p:nvPr/>
        </p:nvSpPr>
        <p:spPr>
          <a:xfrm>
            <a:off x="6553200" y="5824675"/>
            <a:ext cx="2133600" cy="448500"/>
          </a:xfrm>
          <a:prstGeom prst="rect">
            <a:avLst/>
          </a:prstGeom>
          <a:noFill/>
          <a:ln>
            <a:noFill/>
          </a:ln>
        </p:spPr>
        <p:txBody>
          <a:bodyPr anchorCtr="0" anchor="ctr" bIns="91425" lIns="91425" spcFirstLastPara="1" rIns="91425" wrap="square" tIns="91425">
            <a:noAutofit/>
          </a:bodyPr>
          <a:lstStyle/>
          <a:p>
            <a:pPr indent="0" lvl="0" marL="0" rtl="0">
              <a:spcBef>
                <a:spcPts val="560"/>
              </a:spcBef>
              <a:spcAft>
                <a:spcPts val="0"/>
              </a:spcAft>
              <a:buNone/>
            </a:pPr>
            <a:r>
              <a:rPr lang="en-US" sz="2400">
                <a:solidFill>
                  <a:schemeClr val="dk1"/>
                </a:solidFill>
                <a:latin typeface="Calibri"/>
                <a:ea typeface="Calibri"/>
                <a:cs typeface="Calibri"/>
                <a:sym typeface="Calibri"/>
              </a:rPr>
              <a:t>Tanay Vakharia</a:t>
            </a:r>
            <a:endParaRPr/>
          </a:p>
        </p:txBody>
      </p:sp>
      <p:pic>
        <p:nvPicPr>
          <p:cNvPr id="113" name="Google Shape;113;p15"/>
          <p:cNvPicPr preferRelativeResize="0"/>
          <p:nvPr/>
        </p:nvPicPr>
        <p:blipFill>
          <a:blip r:embed="rId3">
            <a:alphaModFix/>
          </a:blip>
          <a:stretch>
            <a:fillRect/>
          </a:stretch>
        </p:blipFill>
        <p:spPr>
          <a:xfrm>
            <a:off x="3721624" y="3801300"/>
            <a:ext cx="1843911" cy="1947176"/>
          </a:xfrm>
          <a:prstGeom prst="rect">
            <a:avLst/>
          </a:prstGeom>
          <a:noFill/>
          <a:ln>
            <a:noFill/>
          </a:ln>
        </p:spPr>
      </p:pic>
      <p:pic>
        <p:nvPicPr>
          <p:cNvPr id="114" name="Google Shape;114;p15"/>
          <p:cNvPicPr preferRelativeResize="0"/>
          <p:nvPr/>
        </p:nvPicPr>
        <p:blipFill>
          <a:blip r:embed="rId4">
            <a:alphaModFix/>
          </a:blip>
          <a:stretch>
            <a:fillRect/>
          </a:stretch>
        </p:blipFill>
        <p:spPr>
          <a:xfrm>
            <a:off x="3775727" y="1253225"/>
            <a:ext cx="1592547" cy="1947176"/>
          </a:xfrm>
          <a:prstGeom prst="rect">
            <a:avLst/>
          </a:prstGeom>
          <a:noFill/>
          <a:ln>
            <a:noFill/>
          </a:ln>
        </p:spPr>
      </p:pic>
      <p:pic>
        <p:nvPicPr>
          <p:cNvPr id="115" name="Google Shape;115;p15"/>
          <p:cNvPicPr preferRelativeResize="0"/>
          <p:nvPr/>
        </p:nvPicPr>
        <p:blipFill>
          <a:blip r:embed="rId5">
            <a:alphaModFix/>
          </a:blip>
          <a:stretch>
            <a:fillRect/>
          </a:stretch>
        </p:blipFill>
        <p:spPr>
          <a:xfrm>
            <a:off x="6731925" y="1304863"/>
            <a:ext cx="1843899" cy="1843899"/>
          </a:xfrm>
          <a:prstGeom prst="rect">
            <a:avLst/>
          </a:prstGeom>
          <a:noFill/>
          <a:ln>
            <a:noFill/>
          </a:ln>
        </p:spPr>
      </p:pic>
      <p:pic>
        <p:nvPicPr>
          <p:cNvPr id="116" name="Google Shape;116;p15"/>
          <p:cNvPicPr preferRelativeResize="0"/>
          <p:nvPr/>
        </p:nvPicPr>
        <p:blipFill>
          <a:blip r:embed="rId6">
            <a:alphaModFix/>
          </a:blip>
          <a:stretch>
            <a:fillRect/>
          </a:stretch>
        </p:blipFill>
        <p:spPr>
          <a:xfrm>
            <a:off x="617300" y="1253225"/>
            <a:ext cx="1922700" cy="1922700"/>
          </a:xfrm>
          <a:prstGeom prst="rect">
            <a:avLst/>
          </a:prstGeom>
          <a:noFill/>
          <a:ln>
            <a:noFill/>
          </a:ln>
        </p:spPr>
      </p:pic>
      <p:pic>
        <p:nvPicPr>
          <p:cNvPr id="117" name="Google Shape;117;p15"/>
          <p:cNvPicPr preferRelativeResize="0"/>
          <p:nvPr/>
        </p:nvPicPr>
        <p:blipFill>
          <a:blip r:embed="rId7">
            <a:alphaModFix/>
          </a:blip>
          <a:stretch>
            <a:fillRect/>
          </a:stretch>
        </p:blipFill>
        <p:spPr>
          <a:xfrm>
            <a:off x="6878263" y="3801300"/>
            <a:ext cx="1483474" cy="1947176"/>
          </a:xfrm>
          <a:prstGeom prst="rect">
            <a:avLst/>
          </a:prstGeom>
          <a:noFill/>
          <a:ln>
            <a:noFill/>
          </a:ln>
        </p:spPr>
      </p:pic>
      <p:pic>
        <p:nvPicPr>
          <p:cNvPr id="118" name="Google Shape;118;p15"/>
          <p:cNvPicPr preferRelativeResize="0"/>
          <p:nvPr/>
        </p:nvPicPr>
        <p:blipFill>
          <a:blip r:embed="rId8">
            <a:alphaModFix/>
          </a:blip>
          <a:stretch>
            <a:fillRect/>
          </a:stretch>
        </p:blipFill>
        <p:spPr>
          <a:xfrm>
            <a:off x="651250" y="3825775"/>
            <a:ext cx="1757625" cy="20131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42"/>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Pre-requisites</a:t>
            </a:r>
            <a:endParaRPr/>
          </a:p>
        </p:txBody>
      </p:sp>
      <p:sp>
        <p:nvSpPr>
          <p:cNvPr id="301" name="Google Shape;301;p42"/>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431800" lvl="0" marL="457200" rtl="0">
              <a:spcBef>
                <a:spcPts val="640"/>
              </a:spcBef>
              <a:spcAft>
                <a:spcPts val="0"/>
              </a:spcAft>
              <a:buSzPts val="3200"/>
              <a:buChar char="•"/>
            </a:pPr>
            <a:r>
              <a:rPr lang="en-US"/>
              <a:t>There are no formal pre-requisites for the course, but students should have previous programming experience (programming assignments will be in Python), as well as general CS background. </a:t>
            </a:r>
            <a:endParaRPr/>
          </a:p>
          <a:p>
            <a:pPr indent="0" lvl="0" marL="0" rtl="0">
              <a:spcBef>
                <a:spcPts val="640"/>
              </a:spcBef>
              <a:spcAft>
                <a:spcPts val="0"/>
              </a:spcAft>
              <a:buNone/>
            </a:pPr>
            <a:r>
              <a:t/>
            </a:r>
            <a:endParaRPr/>
          </a:p>
          <a:p>
            <a:pPr indent="-431800" lvl="0" marL="457200">
              <a:spcBef>
                <a:spcPts val="640"/>
              </a:spcBef>
              <a:spcAft>
                <a:spcPts val="0"/>
              </a:spcAft>
              <a:buSzPts val="3200"/>
              <a:buChar char="•"/>
            </a:pPr>
            <a:r>
              <a:rPr lang="en-US"/>
              <a:t>Please see the instructors if you are unsure whether your background is suitable for the course.</a:t>
            </a:r>
            <a:endParaRPr/>
          </a:p>
        </p:txBody>
      </p:sp>
      <p:sp>
        <p:nvSpPr>
          <p:cNvPr id="302" name="Google Shape;302;p42"/>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3"/>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Major Topics In This Course</a:t>
            </a:r>
            <a:endParaRPr/>
          </a:p>
        </p:txBody>
      </p:sp>
      <p:sp>
        <p:nvSpPr>
          <p:cNvPr id="309" name="Google Shape;309;p43"/>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431800" lvl="0" marL="457200" rtl="0">
              <a:spcBef>
                <a:spcPts val="640"/>
              </a:spcBef>
              <a:spcAft>
                <a:spcPts val="0"/>
              </a:spcAft>
              <a:buSzPts val="3200"/>
              <a:buAutoNum type="arabicPeriod"/>
            </a:pPr>
            <a:r>
              <a:rPr lang="en-US"/>
              <a:t>Search</a:t>
            </a:r>
            <a:endParaRPr/>
          </a:p>
          <a:p>
            <a:pPr indent="-431800" lvl="0" marL="457200" rtl="0">
              <a:spcBef>
                <a:spcPts val="0"/>
              </a:spcBef>
              <a:spcAft>
                <a:spcPts val="0"/>
              </a:spcAft>
              <a:buSzPts val="3200"/>
              <a:buAutoNum type="arabicPeriod"/>
            </a:pPr>
            <a:r>
              <a:rPr lang="en-US"/>
              <a:t>Satisfiability</a:t>
            </a:r>
            <a:endParaRPr/>
          </a:p>
          <a:p>
            <a:pPr indent="-431800" lvl="0" marL="457200" rtl="0">
              <a:spcBef>
                <a:spcPts val="0"/>
              </a:spcBef>
              <a:spcAft>
                <a:spcPts val="0"/>
              </a:spcAft>
              <a:buSzPts val="3200"/>
              <a:buAutoNum type="arabicPeriod"/>
            </a:pPr>
            <a:r>
              <a:rPr lang="en-US"/>
              <a:t>Optimization</a:t>
            </a:r>
            <a:endParaRPr/>
          </a:p>
          <a:p>
            <a:pPr indent="-431800" lvl="0" marL="457200" rtl="0">
              <a:spcBef>
                <a:spcPts val="0"/>
              </a:spcBef>
              <a:spcAft>
                <a:spcPts val="0"/>
              </a:spcAft>
              <a:buSzPts val="3200"/>
              <a:buAutoNum type="arabicPeriod"/>
            </a:pPr>
            <a:r>
              <a:rPr lang="en-US"/>
              <a:t>Deterministic/symbolic reasoning</a:t>
            </a:r>
            <a:endParaRPr/>
          </a:p>
          <a:p>
            <a:pPr indent="-431800" lvl="0" marL="457200" rtl="0">
              <a:spcBef>
                <a:spcPts val="0"/>
              </a:spcBef>
              <a:spcAft>
                <a:spcPts val="0"/>
              </a:spcAft>
              <a:buSzPts val="3200"/>
              <a:buAutoNum type="arabicPeriod"/>
            </a:pPr>
            <a:r>
              <a:rPr lang="en-US"/>
              <a:t>Knowledge representation</a:t>
            </a:r>
            <a:endParaRPr/>
          </a:p>
          <a:p>
            <a:pPr indent="-431800" lvl="0" marL="457200" rtl="0">
              <a:spcBef>
                <a:spcPts val="0"/>
              </a:spcBef>
              <a:spcAft>
                <a:spcPts val="0"/>
              </a:spcAft>
              <a:buSzPts val="3200"/>
              <a:buAutoNum type="arabicPeriod"/>
            </a:pPr>
            <a:r>
              <a:rPr lang="en-US"/>
              <a:t>Probabilistic reasoning</a:t>
            </a:r>
            <a:endParaRPr/>
          </a:p>
          <a:p>
            <a:pPr indent="-431800" lvl="0" marL="457200" rtl="0">
              <a:spcBef>
                <a:spcPts val="0"/>
              </a:spcBef>
              <a:spcAft>
                <a:spcPts val="0"/>
              </a:spcAft>
              <a:buSzPts val="3200"/>
              <a:buAutoNum type="arabicPeriod"/>
            </a:pPr>
            <a:r>
              <a:rPr lang="en-US"/>
              <a:t>Sequential decision making</a:t>
            </a:r>
            <a:endParaRPr/>
          </a:p>
          <a:p>
            <a:pPr indent="-431800" lvl="0" marL="457200">
              <a:spcBef>
                <a:spcPts val="0"/>
              </a:spcBef>
              <a:spcAft>
                <a:spcPts val="0"/>
              </a:spcAft>
              <a:buSzPts val="3200"/>
              <a:buAutoNum type="arabicPeriod"/>
            </a:pPr>
            <a:r>
              <a:rPr lang="en-US"/>
              <a:t>Multi-agent systems</a:t>
            </a:r>
            <a:endParaRPr/>
          </a:p>
        </p:txBody>
      </p:sp>
      <p:sp>
        <p:nvSpPr>
          <p:cNvPr id="310" name="Google Shape;310;p43"/>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311" name="Google Shape;311;p43"/>
          <p:cNvSpPr txBox="1"/>
          <p:nvPr/>
        </p:nvSpPr>
        <p:spPr>
          <a:xfrm>
            <a:off x="925925" y="5901550"/>
            <a:ext cx="6715500" cy="630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a:solidFill>
                  <a:srgbClr val="FF0000"/>
                </a:solidFill>
              </a:rPr>
              <a:t>One homework assignment in each topic area.</a:t>
            </a:r>
            <a:endParaRPr sz="240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Masters Version (15-681)</a:t>
            </a:r>
            <a:endParaRPr/>
          </a:p>
        </p:txBody>
      </p:sp>
      <p:sp>
        <p:nvSpPr>
          <p:cNvPr id="318" name="Google Shape;318;p44"/>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81000" lvl="0" marL="457200" rtl="0">
              <a:spcBef>
                <a:spcPts val="640"/>
              </a:spcBef>
              <a:spcAft>
                <a:spcPts val="0"/>
              </a:spcAft>
              <a:buSzPts val="2400"/>
              <a:buChar char="•"/>
            </a:pPr>
            <a:r>
              <a:rPr lang="en-US" sz="2400"/>
              <a:t>Same homework assignments as 15-381</a:t>
            </a:r>
            <a:endParaRPr sz="2400"/>
          </a:p>
          <a:p>
            <a:pPr indent="-381000" lvl="0" marL="457200" rtl="0">
              <a:spcBef>
                <a:spcPts val="0"/>
              </a:spcBef>
              <a:spcAft>
                <a:spcPts val="0"/>
              </a:spcAft>
              <a:buSzPts val="2400"/>
              <a:buChar char="•"/>
            </a:pPr>
            <a:r>
              <a:rPr lang="en-US" sz="2400"/>
              <a:t>Additional requirement: c</a:t>
            </a:r>
            <a:r>
              <a:rPr lang="en-US" sz="2400"/>
              <a:t>ourse project</a:t>
            </a:r>
            <a:endParaRPr sz="2400"/>
          </a:p>
          <a:p>
            <a:pPr indent="-381000" lvl="1" marL="914400" rtl="0">
              <a:spcBef>
                <a:spcPts val="0"/>
              </a:spcBef>
              <a:spcAft>
                <a:spcPts val="0"/>
              </a:spcAft>
              <a:buSzPts val="2400"/>
              <a:buChar char="–"/>
            </a:pPr>
            <a:r>
              <a:rPr lang="en-US" sz="2400"/>
              <a:t>Need to be approved by the professors</a:t>
            </a:r>
            <a:endParaRPr sz="2400"/>
          </a:p>
          <a:p>
            <a:pPr indent="-381000" lvl="1" marL="914400" rtl="0">
              <a:spcBef>
                <a:spcPts val="0"/>
              </a:spcBef>
              <a:spcAft>
                <a:spcPts val="0"/>
              </a:spcAft>
              <a:buSzPts val="2400"/>
              <a:buChar char="–"/>
            </a:pPr>
            <a:r>
              <a:rPr lang="en-US" sz="2400"/>
              <a:t>Submit proposal by 10/9</a:t>
            </a:r>
            <a:endParaRPr sz="2400"/>
          </a:p>
          <a:p>
            <a:pPr indent="-381000" lvl="1" marL="914400" rtl="0">
              <a:spcBef>
                <a:spcPts val="0"/>
              </a:spcBef>
              <a:spcAft>
                <a:spcPts val="0"/>
              </a:spcAft>
              <a:buSzPts val="2400"/>
              <a:buChar char="–"/>
            </a:pPr>
            <a:r>
              <a:rPr lang="en-US" sz="2400"/>
              <a:t>Can be done individually or by a pair of students (double the scope)</a:t>
            </a:r>
            <a:endParaRPr sz="2400"/>
          </a:p>
          <a:p>
            <a:pPr indent="-381000" lvl="1" marL="914400" rtl="0">
              <a:spcBef>
                <a:spcPts val="0"/>
              </a:spcBef>
              <a:spcAft>
                <a:spcPts val="0"/>
              </a:spcAft>
              <a:buSzPts val="2400"/>
              <a:buChar char="–"/>
            </a:pPr>
            <a:r>
              <a:rPr lang="en-US" sz="2400"/>
              <a:t>Can include</a:t>
            </a:r>
            <a:endParaRPr sz="2400"/>
          </a:p>
          <a:p>
            <a:pPr indent="-381000" lvl="2" marL="1371600" rtl="0">
              <a:spcBef>
                <a:spcPts val="0"/>
              </a:spcBef>
              <a:spcAft>
                <a:spcPts val="0"/>
              </a:spcAft>
              <a:buSzPts val="2400"/>
              <a:buChar char="•"/>
            </a:pPr>
            <a:r>
              <a:rPr lang="en-US" sz="2400"/>
              <a:t>using algorithms from class on a new application</a:t>
            </a:r>
            <a:endParaRPr sz="2400"/>
          </a:p>
          <a:p>
            <a:pPr indent="-381000" lvl="2" marL="1371600" rtl="0">
              <a:spcBef>
                <a:spcPts val="0"/>
              </a:spcBef>
              <a:spcAft>
                <a:spcPts val="0"/>
              </a:spcAft>
              <a:buSzPts val="2400"/>
              <a:buChar char="•"/>
            </a:pPr>
            <a:r>
              <a:rPr lang="en-US" sz="2400"/>
              <a:t>making a new algorithm</a:t>
            </a:r>
            <a:endParaRPr sz="2400"/>
          </a:p>
          <a:p>
            <a:pPr indent="-381000" lvl="2" marL="1371600" rtl="0">
              <a:spcBef>
                <a:spcPts val="0"/>
              </a:spcBef>
              <a:spcAft>
                <a:spcPts val="0"/>
              </a:spcAft>
              <a:buSzPts val="2400"/>
              <a:buChar char="•"/>
            </a:pPr>
            <a:r>
              <a:rPr lang="en-US" sz="2400"/>
              <a:t>developing a system that uses AI techniques</a:t>
            </a:r>
            <a:endParaRPr sz="2400"/>
          </a:p>
          <a:p>
            <a:pPr indent="-381000" lvl="2" marL="1371600" rtl="0">
              <a:spcBef>
                <a:spcPts val="0"/>
              </a:spcBef>
              <a:spcAft>
                <a:spcPts val="0"/>
              </a:spcAft>
              <a:buSzPts val="2400"/>
              <a:buChar char="•"/>
            </a:pPr>
            <a:r>
              <a:rPr lang="en-US" sz="2400"/>
              <a:t>programming or proving theorems.</a:t>
            </a:r>
            <a:endParaRPr sz="2400"/>
          </a:p>
          <a:p>
            <a:pPr indent="-381000" lvl="0" marL="457200" rtl="0">
              <a:spcBef>
                <a:spcPts val="0"/>
              </a:spcBef>
              <a:spcAft>
                <a:spcPts val="0"/>
              </a:spcAft>
              <a:buSzPts val="2400"/>
              <a:buChar char="•"/>
            </a:pPr>
            <a:r>
              <a:rPr lang="en-US" sz="2400"/>
              <a:t>Presented orally and as a paper</a:t>
            </a:r>
            <a:endParaRPr sz="2400"/>
          </a:p>
        </p:txBody>
      </p:sp>
      <p:sp>
        <p:nvSpPr>
          <p:cNvPr id="319" name="Google Shape;319;p44"/>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45"/>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Grading</a:t>
            </a:r>
            <a:endParaRPr/>
          </a:p>
        </p:txBody>
      </p:sp>
      <p:sp>
        <p:nvSpPr>
          <p:cNvPr id="326" name="Google Shape;326;p45"/>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431800" lvl="0" marL="457200" rtl="0">
              <a:spcBef>
                <a:spcPts val="640"/>
              </a:spcBef>
              <a:spcAft>
                <a:spcPts val="0"/>
              </a:spcAft>
              <a:buSzPts val="3200"/>
              <a:buChar char="•"/>
            </a:pPr>
            <a:r>
              <a:rPr lang="en-US"/>
              <a:t>15-381: </a:t>
            </a:r>
            <a:endParaRPr/>
          </a:p>
          <a:p>
            <a:pPr indent="-406400" lvl="1" marL="914400" rtl="0">
              <a:spcBef>
                <a:spcPts val="0"/>
              </a:spcBef>
              <a:spcAft>
                <a:spcPts val="0"/>
              </a:spcAft>
              <a:buSzPts val="2800"/>
              <a:buChar char="–"/>
            </a:pPr>
            <a:r>
              <a:rPr lang="en-US"/>
              <a:t>Homeworks 50%</a:t>
            </a:r>
            <a:endParaRPr/>
          </a:p>
          <a:p>
            <a:pPr indent="-406400" lvl="1" marL="914400" rtl="0">
              <a:spcBef>
                <a:spcPts val="0"/>
              </a:spcBef>
              <a:spcAft>
                <a:spcPts val="0"/>
              </a:spcAft>
              <a:buSzPts val="2800"/>
              <a:buChar char="–"/>
            </a:pPr>
            <a:r>
              <a:rPr lang="en-US"/>
              <a:t>Midterm 25%</a:t>
            </a:r>
            <a:endParaRPr/>
          </a:p>
          <a:p>
            <a:pPr indent="-406400" lvl="1" marL="914400" rtl="0">
              <a:spcBef>
                <a:spcPts val="0"/>
              </a:spcBef>
              <a:spcAft>
                <a:spcPts val="0"/>
              </a:spcAft>
              <a:buSzPts val="2800"/>
              <a:buChar char="–"/>
            </a:pPr>
            <a:r>
              <a:rPr lang="en-US"/>
              <a:t>Final 25% </a:t>
            </a:r>
            <a:endParaRPr/>
          </a:p>
          <a:p>
            <a:pPr indent="-431800" lvl="0" marL="457200" rtl="0">
              <a:spcBef>
                <a:spcPts val="0"/>
              </a:spcBef>
              <a:spcAft>
                <a:spcPts val="0"/>
              </a:spcAft>
              <a:buSzPts val="3200"/>
              <a:buChar char="•"/>
            </a:pPr>
            <a:r>
              <a:rPr lang="en-US"/>
              <a:t>15-681: </a:t>
            </a:r>
            <a:endParaRPr/>
          </a:p>
          <a:p>
            <a:pPr indent="-406400" lvl="1" marL="914400" rtl="0">
              <a:spcBef>
                <a:spcPts val="0"/>
              </a:spcBef>
              <a:spcAft>
                <a:spcPts val="0"/>
              </a:spcAft>
              <a:buSzPts val="2800"/>
              <a:buChar char="–"/>
            </a:pPr>
            <a:r>
              <a:rPr lang="en-US"/>
              <a:t>Homeworks 37.5%</a:t>
            </a:r>
            <a:endParaRPr/>
          </a:p>
          <a:p>
            <a:pPr indent="-406400" lvl="1" marL="914400" rtl="0">
              <a:spcBef>
                <a:spcPts val="0"/>
              </a:spcBef>
              <a:spcAft>
                <a:spcPts val="0"/>
              </a:spcAft>
              <a:buSzPts val="2800"/>
              <a:buChar char="–"/>
            </a:pPr>
            <a:r>
              <a:rPr lang="en-US"/>
              <a:t>Midterm 18.75%</a:t>
            </a:r>
            <a:endParaRPr/>
          </a:p>
          <a:p>
            <a:pPr indent="-406400" lvl="1" marL="914400" rtl="0">
              <a:spcBef>
                <a:spcPts val="0"/>
              </a:spcBef>
              <a:spcAft>
                <a:spcPts val="0"/>
              </a:spcAft>
              <a:buSzPts val="2800"/>
              <a:buChar char="–"/>
            </a:pPr>
            <a:r>
              <a:rPr lang="en-US"/>
              <a:t>Final 18.75%</a:t>
            </a:r>
            <a:endParaRPr/>
          </a:p>
          <a:p>
            <a:pPr indent="-406400" lvl="1" marL="914400" rtl="0">
              <a:spcBef>
                <a:spcPts val="0"/>
              </a:spcBef>
              <a:spcAft>
                <a:spcPts val="0"/>
              </a:spcAft>
              <a:buSzPts val="2800"/>
              <a:buChar char="–"/>
            </a:pPr>
            <a:r>
              <a:rPr lang="en-US"/>
              <a:t>Final project 25%</a:t>
            </a:r>
            <a:endParaRPr/>
          </a:p>
          <a:p>
            <a:pPr indent="-431800" lvl="0" marL="457200" rtl="0">
              <a:spcBef>
                <a:spcPts val="0"/>
              </a:spcBef>
              <a:spcAft>
                <a:spcPts val="0"/>
              </a:spcAft>
              <a:buSzPts val="3200"/>
              <a:buChar char="•"/>
            </a:pPr>
            <a:r>
              <a:rPr lang="en-US"/>
              <a:t>Final Grade: Letter graded</a:t>
            </a:r>
            <a:endParaRPr/>
          </a:p>
        </p:txBody>
      </p:sp>
      <p:sp>
        <p:nvSpPr>
          <p:cNvPr id="327" name="Google Shape;327;p45"/>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46"/>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Late Policy</a:t>
            </a:r>
            <a:endParaRPr/>
          </a:p>
        </p:txBody>
      </p:sp>
      <p:sp>
        <p:nvSpPr>
          <p:cNvPr id="334" name="Google Shape;334;p46"/>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93700" lvl="0" marL="457200" rtl="0">
              <a:spcBef>
                <a:spcPts val="640"/>
              </a:spcBef>
              <a:spcAft>
                <a:spcPts val="0"/>
              </a:spcAft>
              <a:buSzPts val="2600"/>
              <a:buChar char="•"/>
            </a:pPr>
            <a:r>
              <a:rPr lang="en-US" sz="2600"/>
              <a:t>Assignments submitted past the deadline will incur the use of late days. </a:t>
            </a:r>
            <a:endParaRPr sz="2600"/>
          </a:p>
          <a:p>
            <a:pPr indent="-393700" lvl="0" marL="457200" rtl="0">
              <a:spcBef>
                <a:spcPts val="0"/>
              </a:spcBef>
              <a:spcAft>
                <a:spcPts val="0"/>
              </a:spcAft>
              <a:buSzPts val="2600"/>
              <a:buChar char="•"/>
            </a:pPr>
            <a:r>
              <a:rPr lang="en-US" sz="2600"/>
              <a:t>You </a:t>
            </a:r>
            <a:r>
              <a:rPr lang="en-US" sz="2600"/>
              <a:t>cannot use more than 2 late days per homework. No credit will be given for homework submitted more than 2 days after the due date. </a:t>
            </a:r>
            <a:endParaRPr sz="2600"/>
          </a:p>
          <a:p>
            <a:pPr indent="-393700" lvl="0" marL="457200" rtl="0">
              <a:spcBef>
                <a:spcPts val="0"/>
              </a:spcBef>
              <a:spcAft>
                <a:spcPts val="0"/>
              </a:spcAft>
              <a:buSzPts val="2600"/>
              <a:buChar char="•"/>
            </a:pPr>
            <a:r>
              <a:rPr lang="en-US" sz="2600"/>
              <a:t>You have 6 “free” late days. After your 6 late days have been used you will receive 20% off for that homework for each additional day late. (A</a:t>
            </a:r>
            <a:r>
              <a:rPr lang="en-US" sz="2600"/>
              <a:t>gain, no more than 2 late days per homework</a:t>
            </a:r>
            <a:r>
              <a:rPr lang="en-US" sz="2600"/>
              <a:t>)</a:t>
            </a:r>
            <a:endParaRPr sz="2600"/>
          </a:p>
          <a:p>
            <a:pPr indent="-393700" lvl="0" marL="457200">
              <a:spcBef>
                <a:spcPts val="0"/>
              </a:spcBef>
              <a:spcAft>
                <a:spcPts val="0"/>
              </a:spcAft>
              <a:buSzPts val="2600"/>
              <a:buChar char="•"/>
            </a:pPr>
            <a:r>
              <a:rPr lang="en-US" sz="2600"/>
              <a:t>Late days do not apply to course project for 15-681</a:t>
            </a:r>
            <a:endParaRPr sz="2600"/>
          </a:p>
        </p:txBody>
      </p:sp>
      <p:sp>
        <p:nvSpPr>
          <p:cNvPr id="335" name="Google Shape;335;p46"/>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47"/>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Disability Accommodations</a:t>
            </a:r>
            <a:endParaRPr/>
          </a:p>
        </p:txBody>
      </p:sp>
      <p:sp>
        <p:nvSpPr>
          <p:cNvPr id="342" name="Google Shape;342;p47"/>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93700" lvl="0" marL="457200" rtl="0">
              <a:spcBef>
                <a:spcPts val="640"/>
              </a:spcBef>
              <a:spcAft>
                <a:spcPts val="0"/>
              </a:spcAft>
              <a:buSzPts val="2600"/>
              <a:buChar char="•"/>
            </a:pPr>
            <a:r>
              <a:rPr lang="en-US" sz="2600"/>
              <a:t>If you have a disability and have an accommodations letter from the Disability Resources office, we encourage you to discuss your accommodations and needs with us as early in the semester as possible. </a:t>
            </a:r>
            <a:endParaRPr sz="2600"/>
          </a:p>
          <a:p>
            <a:pPr indent="-393700" lvl="0" marL="457200" rtl="0">
              <a:spcBef>
                <a:spcPts val="0"/>
              </a:spcBef>
              <a:spcAft>
                <a:spcPts val="0"/>
              </a:spcAft>
              <a:buSzPts val="2600"/>
              <a:buChar char="•"/>
            </a:pPr>
            <a:r>
              <a:rPr lang="en-US" sz="2600"/>
              <a:t>We will work with you to ensure that accommodations are provided as appropriate. </a:t>
            </a:r>
            <a:endParaRPr sz="2600"/>
          </a:p>
          <a:p>
            <a:pPr indent="-393700" lvl="0" marL="457200">
              <a:spcBef>
                <a:spcPts val="0"/>
              </a:spcBef>
              <a:spcAft>
                <a:spcPts val="0"/>
              </a:spcAft>
              <a:buSzPts val="2600"/>
              <a:buChar char="•"/>
            </a:pPr>
            <a:r>
              <a:rPr lang="en-US" sz="2600"/>
              <a:t>If you suspect that you may have a disability and would benefit from accommodations but are not yet registered with the Office of Disability Resources, we encourage you to contact them at access@andrew.cmu.edu.</a:t>
            </a:r>
            <a:endParaRPr sz="2600"/>
          </a:p>
        </p:txBody>
      </p:sp>
      <p:sp>
        <p:nvSpPr>
          <p:cNvPr id="343" name="Google Shape;343;p47"/>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48"/>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Academic Integrity</a:t>
            </a:r>
            <a:endParaRPr/>
          </a:p>
        </p:txBody>
      </p:sp>
      <p:sp>
        <p:nvSpPr>
          <p:cNvPr id="350" name="Google Shape;350;p48"/>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93700" lvl="0" marL="457200" rtl="0">
              <a:spcBef>
                <a:spcPts val="640"/>
              </a:spcBef>
              <a:spcAft>
                <a:spcPts val="0"/>
              </a:spcAft>
              <a:buSzPts val="2600"/>
              <a:buChar char="•"/>
            </a:pPr>
            <a:r>
              <a:rPr lang="en-US" sz="2600"/>
              <a:t>Strict honor code with severe punishment for violators. CMU’s academic integrity policy can be found here: </a:t>
            </a:r>
            <a:r>
              <a:rPr lang="en-US" sz="2600" u="sng">
                <a:solidFill>
                  <a:schemeClr val="hlink"/>
                </a:solidFill>
                <a:hlinkClick r:id="rId3"/>
              </a:rPr>
              <a:t>https://www.cmu.edu/student-affairs/ocsi/</a:t>
            </a:r>
            <a:endParaRPr sz="2600"/>
          </a:p>
          <a:p>
            <a:pPr indent="-393700" lvl="0" marL="457200" rtl="0">
              <a:spcBef>
                <a:spcPts val="0"/>
              </a:spcBef>
              <a:spcAft>
                <a:spcPts val="0"/>
              </a:spcAft>
              <a:buSzPts val="2600"/>
              <a:buChar char="•"/>
            </a:pPr>
            <a:r>
              <a:rPr lang="en-US" sz="2600"/>
              <a:t>Y</a:t>
            </a:r>
            <a:r>
              <a:rPr lang="en-US" sz="2600"/>
              <a:t>ou may discuss assignments with other students as you work through them, but writeups must be done alone. </a:t>
            </a:r>
            <a:endParaRPr sz="2600"/>
          </a:p>
          <a:p>
            <a:pPr indent="-393700" lvl="0" marL="457200" rtl="0">
              <a:spcBef>
                <a:spcPts val="0"/>
              </a:spcBef>
              <a:spcAft>
                <a:spcPts val="0"/>
              </a:spcAft>
              <a:buSzPts val="2600"/>
              <a:buChar char="•"/>
            </a:pPr>
            <a:r>
              <a:rPr lang="en-US" sz="2600"/>
              <a:t>N</a:t>
            </a:r>
            <a:r>
              <a:rPr lang="en-US" sz="2600"/>
              <a:t>o downloading / copying of code or other answers is allowed. </a:t>
            </a:r>
            <a:endParaRPr sz="2600"/>
          </a:p>
          <a:p>
            <a:pPr indent="-393700" lvl="0" marL="457200">
              <a:spcBef>
                <a:spcPts val="0"/>
              </a:spcBef>
              <a:spcAft>
                <a:spcPts val="0"/>
              </a:spcAft>
              <a:buSzPts val="2600"/>
              <a:buChar char="•"/>
            </a:pPr>
            <a:r>
              <a:rPr lang="en-US" sz="2600"/>
              <a:t>If you use a string of at least 5 words from some source, you must cite the source</a:t>
            </a:r>
            <a:endParaRPr sz="2600"/>
          </a:p>
        </p:txBody>
      </p:sp>
      <p:sp>
        <p:nvSpPr>
          <p:cNvPr id="351" name="Google Shape;351;p48"/>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9"/>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Office Hours</a:t>
            </a:r>
            <a:endParaRPr/>
          </a:p>
        </p:txBody>
      </p:sp>
      <p:sp>
        <p:nvSpPr>
          <p:cNvPr id="358" name="Google Shape;358;p49"/>
          <p:cNvSpPr txBox="1"/>
          <p:nvPr>
            <p:ph idx="1" type="body"/>
          </p:nvPr>
        </p:nvSpPr>
        <p:spPr>
          <a:xfrm>
            <a:off x="457200" y="1600200"/>
            <a:ext cx="8355600" cy="4526100"/>
          </a:xfrm>
          <a:prstGeom prst="rect">
            <a:avLst/>
          </a:prstGeom>
        </p:spPr>
        <p:txBody>
          <a:bodyPr anchorCtr="0" anchor="t" bIns="45700" lIns="91425" spcFirstLastPara="1" rIns="91425" wrap="square" tIns="45700">
            <a:noAutofit/>
          </a:bodyPr>
          <a:lstStyle/>
          <a:p>
            <a:pPr indent="-381000" lvl="0" marL="457200" rtl="0">
              <a:spcBef>
                <a:spcPts val="640"/>
              </a:spcBef>
              <a:spcAft>
                <a:spcPts val="0"/>
              </a:spcAft>
              <a:buSzPts val="2400"/>
              <a:buChar char="•"/>
            </a:pPr>
            <a:r>
              <a:rPr lang="en-US" sz="2400"/>
              <a:t>Instructors’ office hours</a:t>
            </a:r>
            <a:endParaRPr sz="2400"/>
          </a:p>
          <a:p>
            <a:pPr indent="-381000" lvl="1" marL="914400" rtl="0">
              <a:spcBef>
                <a:spcPts val="0"/>
              </a:spcBef>
              <a:spcAft>
                <a:spcPts val="0"/>
              </a:spcAft>
              <a:buSzPts val="2400"/>
              <a:buChar char="–"/>
            </a:pPr>
            <a:r>
              <a:rPr lang="en-US" sz="2400"/>
              <a:t>Fei Fang (feif@andrew.cmu.edu): Tue 3pm-4pm when she lectures at Wean Hall (WEH) 4126</a:t>
            </a:r>
            <a:endParaRPr sz="2400"/>
          </a:p>
          <a:p>
            <a:pPr indent="-381000" lvl="1" marL="914400" rtl="0">
              <a:spcBef>
                <a:spcPts val="0"/>
              </a:spcBef>
              <a:spcAft>
                <a:spcPts val="0"/>
              </a:spcAft>
              <a:buSzPts val="2400"/>
              <a:buChar char="–"/>
            </a:pPr>
            <a:r>
              <a:rPr lang="en-US" sz="2400"/>
              <a:t>Dave Touretzky (dst@cs.cmu.edu): Tue 3pm-4pm when he lectures at GHC 9013</a:t>
            </a:r>
            <a:endParaRPr sz="2400"/>
          </a:p>
          <a:p>
            <a:pPr indent="-381000" lvl="0" marL="457200" rtl="0">
              <a:spcBef>
                <a:spcPts val="0"/>
              </a:spcBef>
              <a:spcAft>
                <a:spcPts val="0"/>
              </a:spcAft>
              <a:buSzPts val="2400"/>
              <a:buChar char="•"/>
            </a:pPr>
            <a:r>
              <a:rPr lang="en-US" sz="2400"/>
              <a:t>TAs’ office hours are all at GHC 5th Floor Teaching Commons</a:t>
            </a:r>
            <a:endParaRPr sz="2400"/>
          </a:p>
          <a:p>
            <a:pPr indent="-381000" lvl="1" marL="914400" rtl="0">
              <a:spcBef>
                <a:spcPts val="0"/>
              </a:spcBef>
              <a:spcAft>
                <a:spcPts val="0"/>
              </a:spcAft>
              <a:buSzPts val="2400"/>
              <a:buChar char="–"/>
            </a:pPr>
            <a:r>
              <a:rPr lang="en-US" sz="2400"/>
              <a:t>Richard Gu (rgu1@andrew.cmu.edu): Wed 4pm-5pm</a:t>
            </a:r>
            <a:endParaRPr sz="2400"/>
          </a:p>
          <a:p>
            <a:pPr indent="-381000" lvl="1" marL="914400" rtl="0">
              <a:spcBef>
                <a:spcPts val="0"/>
              </a:spcBef>
              <a:spcAft>
                <a:spcPts val="0"/>
              </a:spcAft>
              <a:buSzPts val="2400"/>
              <a:buChar char="–"/>
            </a:pPr>
            <a:r>
              <a:rPr lang="en-US" sz="2400"/>
              <a:t>Yuan Gao (yaog1@andrew.cmu.edu): Tue 11am-12pm</a:t>
            </a:r>
            <a:endParaRPr sz="2400"/>
          </a:p>
          <a:p>
            <a:pPr indent="-381000" lvl="1" marL="914400" rtl="0">
              <a:spcBef>
                <a:spcPts val="0"/>
              </a:spcBef>
              <a:spcAft>
                <a:spcPts val="0"/>
              </a:spcAft>
              <a:buSzPts val="2400"/>
              <a:buChar char="–"/>
            </a:pPr>
            <a:r>
              <a:rPr lang="en-US" sz="2400"/>
              <a:t>Gaurav Lahiry (glahiry@andrew.cmu.edu): Mon 2pm-3pm</a:t>
            </a:r>
            <a:endParaRPr sz="2400"/>
          </a:p>
          <a:p>
            <a:pPr indent="-381000" lvl="1" marL="914400" rtl="0">
              <a:spcBef>
                <a:spcPts val="0"/>
              </a:spcBef>
              <a:spcAft>
                <a:spcPts val="0"/>
              </a:spcAft>
              <a:buSzPts val="2400"/>
              <a:buChar char="–"/>
            </a:pPr>
            <a:r>
              <a:rPr lang="en-US" sz="2400"/>
              <a:t>Thomas Z Li (tzl@andrew.cmu.edu): Mon 12pm-1pm</a:t>
            </a:r>
            <a:endParaRPr sz="2400"/>
          </a:p>
          <a:p>
            <a:pPr indent="-381000" lvl="1" marL="914400" rtl="0">
              <a:spcBef>
                <a:spcPts val="0"/>
              </a:spcBef>
              <a:spcAft>
                <a:spcPts val="0"/>
              </a:spcAft>
              <a:buSzPts val="2400"/>
              <a:buChar char="–"/>
            </a:pPr>
            <a:r>
              <a:rPr lang="en-US" sz="2400"/>
              <a:t>Jonathan Lingjie Li (jlli@andrew.cmu.edu): Fri 4pm-5pm</a:t>
            </a:r>
            <a:endParaRPr sz="2400"/>
          </a:p>
          <a:p>
            <a:pPr indent="-381000" lvl="1" marL="914400" rtl="0">
              <a:spcBef>
                <a:spcPts val="0"/>
              </a:spcBef>
              <a:spcAft>
                <a:spcPts val="0"/>
              </a:spcAft>
              <a:buSzPts val="2400"/>
              <a:buChar char="–"/>
            </a:pPr>
            <a:r>
              <a:rPr lang="en-US" sz="2400"/>
              <a:t>Tanay Vakharia (tvakhari</a:t>
            </a:r>
            <a:r>
              <a:rPr lang="en-US" sz="2400"/>
              <a:t>@andrew.cmu.edu):</a:t>
            </a:r>
            <a:r>
              <a:rPr lang="en-US" sz="2400"/>
              <a:t> Thu 4pm-5pm</a:t>
            </a:r>
            <a:endParaRPr sz="2400"/>
          </a:p>
        </p:txBody>
      </p:sp>
      <p:sp>
        <p:nvSpPr>
          <p:cNvPr id="359" name="Google Shape;359;p49"/>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50"/>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Resources</a:t>
            </a:r>
            <a:endParaRPr/>
          </a:p>
        </p:txBody>
      </p:sp>
      <p:sp>
        <p:nvSpPr>
          <p:cNvPr id="366" name="Google Shape;366;p50"/>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81000" lvl="0" marL="457200" rtl="0">
              <a:spcBef>
                <a:spcPts val="640"/>
              </a:spcBef>
              <a:spcAft>
                <a:spcPts val="0"/>
              </a:spcAft>
              <a:buSzPts val="2400"/>
              <a:buChar char="•"/>
            </a:pPr>
            <a:r>
              <a:rPr lang="en-US" sz="2400"/>
              <a:t>Course webpage: </a:t>
            </a:r>
            <a:r>
              <a:rPr lang="en-US" sz="2400" u="sng">
                <a:solidFill>
                  <a:schemeClr val="hlink"/>
                </a:solidFill>
                <a:hlinkClick r:id="rId3"/>
              </a:rPr>
              <a:t>https://www.cs.cmu.edu/~./15381/</a:t>
            </a:r>
            <a:endParaRPr sz="2400"/>
          </a:p>
          <a:p>
            <a:pPr indent="-381000" lvl="0" marL="457200" rtl="0">
              <a:spcBef>
                <a:spcPts val="0"/>
              </a:spcBef>
              <a:spcAft>
                <a:spcPts val="0"/>
              </a:spcAft>
              <a:buSzPts val="2400"/>
              <a:buChar char="•"/>
            </a:pPr>
            <a:r>
              <a:rPr lang="en-US" sz="2400"/>
              <a:t>Course lecture recording (no live stream): navigate to the tab "Panopto Recordings" on Canvas page (</a:t>
            </a:r>
            <a:r>
              <a:rPr lang="en-US" sz="2400" u="sng">
                <a:solidFill>
                  <a:schemeClr val="hlink"/>
                </a:solidFill>
                <a:hlinkClick r:id="rId4"/>
              </a:rPr>
              <a:t>https://canvas.cmu.edu/courses/6533</a:t>
            </a:r>
            <a:r>
              <a:rPr lang="en-US" sz="2400"/>
              <a:t>)</a:t>
            </a:r>
            <a:endParaRPr sz="2400"/>
          </a:p>
          <a:p>
            <a:pPr indent="-381000" lvl="0" marL="457200" rtl="0">
              <a:spcBef>
                <a:spcPts val="0"/>
              </a:spcBef>
              <a:spcAft>
                <a:spcPts val="0"/>
              </a:spcAft>
              <a:buSzPts val="2400"/>
              <a:buChar char="•"/>
            </a:pPr>
            <a:r>
              <a:rPr lang="en-US" sz="2400"/>
              <a:t>Piazza: </a:t>
            </a:r>
            <a:r>
              <a:rPr lang="en-US" sz="2400" u="sng">
                <a:solidFill>
                  <a:schemeClr val="hlink"/>
                </a:solidFill>
                <a:hlinkClick r:id="rId5"/>
              </a:rPr>
              <a:t>https://piazza.com/cmu/fall2018/15381/home</a:t>
            </a:r>
            <a:r>
              <a:rPr lang="en-US" sz="2400"/>
              <a:t> for Q&amp;A, discussion, in-class quizzes. </a:t>
            </a:r>
            <a:endParaRPr sz="2400"/>
          </a:p>
          <a:p>
            <a:pPr indent="-381000" lvl="1" marL="914400" rtl="0">
              <a:spcBef>
                <a:spcPts val="0"/>
              </a:spcBef>
              <a:spcAft>
                <a:spcPts val="0"/>
              </a:spcAft>
              <a:buSzPts val="2400"/>
              <a:buChar char="–"/>
            </a:pPr>
            <a:r>
              <a:rPr lang="en-US" sz="2400"/>
              <a:t>For all course content-related questions, please post on Piazza instead of writing emails to instructor/TA</a:t>
            </a:r>
            <a:endParaRPr sz="2400"/>
          </a:p>
          <a:p>
            <a:pPr indent="-381000" lvl="0" marL="457200" rtl="0">
              <a:spcBef>
                <a:spcPts val="0"/>
              </a:spcBef>
              <a:spcAft>
                <a:spcPts val="0"/>
              </a:spcAft>
              <a:buSzPts val="2400"/>
              <a:buChar char="•"/>
            </a:pPr>
            <a:r>
              <a:rPr lang="en-US" sz="2400"/>
              <a:t>Textbook: Artificial Intelligence: A Modern Approach, Third Edition by Stuart Russell and Peter Norvig</a:t>
            </a:r>
            <a:endParaRPr sz="2400"/>
          </a:p>
          <a:p>
            <a:pPr indent="-381000" lvl="0" marL="457200" rtl="0">
              <a:spcBef>
                <a:spcPts val="0"/>
              </a:spcBef>
              <a:spcAft>
                <a:spcPts val="0"/>
              </a:spcAft>
              <a:buSzPts val="2400"/>
              <a:buChar char="•"/>
            </a:pPr>
            <a:r>
              <a:rPr lang="en-US" sz="2400"/>
              <a:t>Other reading material for each lecture: See course webpage</a:t>
            </a:r>
            <a:endParaRPr sz="2400"/>
          </a:p>
          <a:p>
            <a:pPr indent="0" lvl="0" marL="0">
              <a:spcBef>
                <a:spcPts val="640"/>
              </a:spcBef>
              <a:spcAft>
                <a:spcPts val="0"/>
              </a:spcAft>
              <a:buNone/>
            </a:pPr>
            <a:r>
              <a:t/>
            </a:r>
            <a:endParaRPr sz="2400"/>
          </a:p>
        </p:txBody>
      </p:sp>
      <p:sp>
        <p:nvSpPr>
          <p:cNvPr id="367" name="Google Shape;367;p50"/>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51"/>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Student Well-Being</a:t>
            </a:r>
            <a:endParaRPr/>
          </a:p>
        </p:txBody>
      </p:sp>
      <p:sp>
        <p:nvSpPr>
          <p:cNvPr id="374" name="Google Shape;374;p51"/>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431800" lvl="0" marL="457200" rtl="0">
              <a:spcBef>
                <a:spcPts val="640"/>
              </a:spcBef>
              <a:spcAft>
                <a:spcPts val="0"/>
              </a:spcAft>
              <a:buSzPts val="3200"/>
              <a:buChar char="•"/>
            </a:pPr>
            <a:r>
              <a:rPr lang="en-US"/>
              <a:t>Start early! Avoid last-minute panic.</a:t>
            </a:r>
            <a:endParaRPr/>
          </a:p>
          <a:p>
            <a:pPr indent="-431800" lvl="0" marL="457200" rtl="0">
              <a:spcBef>
                <a:spcPts val="0"/>
              </a:spcBef>
              <a:spcAft>
                <a:spcPts val="0"/>
              </a:spcAft>
              <a:buSzPts val="3200"/>
              <a:buChar char="•"/>
            </a:pPr>
            <a:r>
              <a:rPr lang="en-US"/>
              <a:t>CMU services and resources are available, and treatment does work</a:t>
            </a:r>
            <a:endParaRPr/>
          </a:p>
          <a:p>
            <a:pPr indent="-406400" lvl="1" marL="914400" rtl="0">
              <a:spcBef>
                <a:spcPts val="0"/>
              </a:spcBef>
              <a:spcAft>
                <a:spcPts val="0"/>
              </a:spcAft>
              <a:buSzPts val="2800"/>
              <a:buChar char="–"/>
            </a:pPr>
            <a:r>
              <a:rPr lang="en-US" u="sng">
                <a:solidFill>
                  <a:schemeClr val="hlink"/>
                </a:solidFill>
                <a:hlinkClick r:id="rId3"/>
              </a:rPr>
              <a:t>http://www.cmu.edu/counseling/</a:t>
            </a:r>
            <a:endParaRPr/>
          </a:p>
          <a:p>
            <a:pPr indent="-406400" lvl="1" marL="914400" rtl="0">
              <a:spcBef>
                <a:spcPts val="0"/>
              </a:spcBef>
              <a:spcAft>
                <a:spcPts val="0"/>
              </a:spcAft>
              <a:buSzPts val="2800"/>
              <a:buChar char="–"/>
            </a:pPr>
            <a:r>
              <a:rPr lang="en-US"/>
              <a:t>412-268-2922</a:t>
            </a:r>
            <a:endParaRPr/>
          </a:p>
          <a:p>
            <a:pPr indent="-431800" lvl="0" marL="457200" rtl="0">
              <a:spcBef>
                <a:spcPts val="0"/>
              </a:spcBef>
              <a:spcAft>
                <a:spcPts val="0"/>
              </a:spcAft>
              <a:buSzPts val="3200"/>
              <a:buChar char="•"/>
            </a:pPr>
            <a:r>
              <a:rPr lang="en-US"/>
              <a:t>Take care of yourself</a:t>
            </a:r>
            <a:endParaRPr/>
          </a:p>
          <a:p>
            <a:pPr indent="0" lvl="0" marL="0">
              <a:spcBef>
                <a:spcPts val="640"/>
              </a:spcBef>
              <a:spcAft>
                <a:spcPts val="0"/>
              </a:spcAft>
              <a:buNone/>
            </a:pPr>
            <a:r>
              <a:t/>
            </a:r>
            <a:endParaRPr/>
          </a:p>
        </p:txBody>
      </p:sp>
      <p:sp>
        <p:nvSpPr>
          <p:cNvPr id="375" name="Google Shape;375;p51"/>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id="123" name="Google Shape;123;p16"/>
          <p:cNvPicPr preferRelativeResize="0"/>
          <p:nvPr/>
        </p:nvPicPr>
        <p:blipFill rotWithShape="1">
          <a:blip r:embed="rId3">
            <a:alphaModFix/>
          </a:blip>
          <a:srcRect b="0" l="0" r="0" t="0"/>
          <a:stretch/>
        </p:blipFill>
        <p:spPr>
          <a:xfrm>
            <a:off x="152400" y="373428"/>
            <a:ext cx="8839200" cy="6408372"/>
          </a:xfrm>
          <a:prstGeom prst="rect">
            <a:avLst/>
          </a:prstGeom>
          <a:noFill/>
          <a:ln>
            <a:noFill/>
          </a:ln>
        </p:spPr>
      </p:pic>
      <p:sp>
        <p:nvSpPr>
          <p:cNvPr id="124" name="Google Shape;124;p16"/>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52"/>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Reading</a:t>
            </a:r>
            <a:endParaRPr/>
          </a:p>
        </p:txBody>
      </p:sp>
      <p:sp>
        <p:nvSpPr>
          <p:cNvPr id="382" name="Google Shape;382;p52"/>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spcBef>
                <a:spcPts val="640"/>
              </a:spcBef>
              <a:spcAft>
                <a:spcPts val="0"/>
              </a:spcAft>
              <a:buNone/>
            </a:pPr>
            <a:r>
              <a:rPr lang="en-US"/>
              <a:t>Read </a:t>
            </a:r>
            <a:r>
              <a:rPr i="1" lang="en-US"/>
              <a:t>Russel &amp; Norvig</a:t>
            </a:r>
            <a:r>
              <a:rPr lang="en-US"/>
              <a:t> chapters 1 and 2 for today’s lecture.</a:t>
            </a:r>
            <a:endParaRPr/>
          </a:p>
          <a:p>
            <a:pPr indent="0" lvl="0" marL="0" rtl="0">
              <a:spcBef>
                <a:spcPts val="640"/>
              </a:spcBef>
              <a:spcAft>
                <a:spcPts val="0"/>
              </a:spcAft>
              <a:buNone/>
            </a:pPr>
            <a:r>
              <a:t/>
            </a:r>
            <a:endParaRPr/>
          </a:p>
          <a:p>
            <a:pPr indent="0" lvl="0" marL="0">
              <a:spcBef>
                <a:spcPts val="640"/>
              </a:spcBef>
              <a:spcAft>
                <a:spcPts val="0"/>
              </a:spcAft>
              <a:buNone/>
            </a:pPr>
            <a:r>
              <a:rPr lang="en-US"/>
              <a:t>Read sections 3.1-3.4 for Thursday’s lecture.</a:t>
            </a:r>
            <a:endParaRPr/>
          </a:p>
        </p:txBody>
      </p:sp>
      <p:sp>
        <p:nvSpPr>
          <p:cNvPr id="383" name="Google Shape;383;p52"/>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53"/>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Quiz 1 </a:t>
            </a:r>
            <a:endParaRPr/>
          </a:p>
        </p:txBody>
      </p:sp>
      <p:sp>
        <p:nvSpPr>
          <p:cNvPr id="390" name="Google Shape;390;p53"/>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spcBef>
                <a:spcPts val="640"/>
              </a:spcBef>
              <a:spcAft>
                <a:spcPts val="0"/>
              </a:spcAft>
              <a:buNone/>
            </a:pPr>
            <a:r>
              <a:rPr lang="en-US" sz="2400"/>
              <a:t>What is the rank of the </a:t>
            </a:r>
            <a:r>
              <a:rPr lang="en-US" sz="2400"/>
              <a:t>following</a:t>
            </a:r>
            <a:r>
              <a:rPr lang="en-US" sz="2400"/>
              <a:t> matrix?</a:t>
            </a:r>
            <a:endParaRPr sz="2400"/>
          </a:p>
          <a:p>
            <a:pPr indent="0" lvl="0" marL="0" rtl="0">
              <a:spcBef>
                <a:spcPts val="640"/>
              </a:spcBef>
              <a:spcAft>
                <a:spcPts val="0"/>
              </a:spcAft>
              <a:buNone/>
            </a:pPr>
            <a:r>
              <a:rPr lang="en-US" sz="2400"/>
              <a:t>[2, -1, 3;</a:t>
            </a:r>
            <a:endParaRPr sz="2400"/>
          </a:p>
          <a:p>
            <a:pPr indent="0" lvl="0" marL="0" rtl="0">
              <a:spcBef>
                <a:spcPts val="640"/>
              </a:spcBef>
              <a:spcAft>
                <a:spcPts val="0"/>
              </a:spcAft>
              <a:buNone/>
            </a:pPr>
            <a:r>
              <a:rPr lang="en-US" sz="2400"/>
              <a:t>1, 0, 1;</a:t>
            </a:r>
            <a:endParaRPr sz="2400"/>
          </a:p>
          <a:p>
            <a:pPr indent="0" lvl="0" marL="0" rtl="0">
              <a:spcBef>
                <a:spcPts val="640"/>
              </a:spcBef>
              <a:spcAft>
                <a:spcPts val="0"/>
              </a:spcAft>
              <a:buNone/>
            </a:pPr>
            <a:r>
              <a:rPr lang="en-US" sz="2400"/>
              <a:t>0, 2, -1;</a:t>
            </a:r>
            <a:endParaRPr sz="2400"/>
          </a:p>
          <a:p>
            <a:pPr indent="0" lvl="0" marL="0" rtl="0">
              <a:spcBef>
                <a:spcPts val="640"/>
              </a:spcBef>
              <a:spcAft>
                <a:spcPts val="0"/>
              </a:spcAft>
              <a:buNone/>
            </a:pPr>
            <a:r>
              <a:rPr lang="en-US" sz="2400"/>
              <a:t>1, 1, 4]</a:t>
            </a:r>
            <a:endParaRPr sz="2400"/>
          </a:p>
          <a:p>
            <a:pPr indent="0" lvl="0" marL="0" rtl="0">
              <a:spcBef>
                <a:spcPts val="640"/>
              </a:spcBef>
              <a:spcAft>
                <a:spcPts val="0"/>
              </a:spcAft>
              <a:buNone/>
            </a:pPr>
            <a:r>
              <a:t/>
            </a:r>
            <a:endParaRPr sz="2400"/>
          </a:p>
          <a:p>
            <a:pPr indent="0" lvl="0" marL="0" rtl="0">
              <a:spcBef>
                <a:spcPts val="640"/>
              </a:spcBef>
              <a:spcAft>
                <a:spcPts val="0"/>
              </a:spcAft>
              <a:buNone/>
            </a:pPr>
            <a:r>
              <a:rPr lang="en-US" sz="2400"/>
              <a:t>A: 0</a:t>
            </a:r>
            <a:endParaRPr sz="2400"/>
          </a:p>
          <a:p>
            <a:pPr indent="0" lvl="0" marL="0" rtl="0">
              <a:spcBef>
                <a:spcPts val="640"/>
              </a:spcBef>
              <a:spcAft>
                <a:spcPts val="0"/>
              </a:spcAft>
              <a:buNone/>
            </a:pPr>
            <a:r>
              <a:rPr lang="en-US" sz="2400"/>
              <a:t>B: 1</a:t>
            </a:r>
            <a:endParaRPr sz="2400"/>
          </a:p>
          <a:p>
            <a:pPr indent="0" lvl="0" marL="0" rtl="0">
              <a:spcBef>
                <a:spcPts val="640"/>
              </a:spcBef>
              <a:spcAft>
                <a:spcPts val="0"/>
              </a:spcAft>
              <a:buNone/>
            </a:pPr>
            <a:r>
              <a:rPr lang="en-US" sz="2400"/>
              <a:t>C: 2</a:t>
            </a:r>
            <a:endParaRPr sz="2400"/>
          </a:p>
          <a:p>
            <a:pPr indent="0" lvl="0" marL="0" rtl="0">
              <a:spcBef>
                <a:spcPts val="640"/>
              </a:spcBef>
              <a:spcAft>
                <a:spcPts val="0"/>
              </a:spcAft>
              <a:buNone/>
            </a:pPr>
            <a:r>
              <a:rPr lang="en-US" sz="2400"/>
              <a:t>D: 3</a:t>
            </a:r>
            <a:endParaRPr sz="2400"/>
          </a:p>
          <a:p>
            <a:pPr indent="0" lvl="0" marL="0">
              <a:spcBef>
                <a:spcPts val="640"/>
              </a:spcBef>
              <a:spcAft>
                <a:spcPts val="0"/>
              </a:spcAft>
              <a:buNone/>
            </a:pPr>
            <a:r>
              <a:rPr lang="en-US" sz="2400"/>
              <a:t>E: 4</a:t>
            </a:r>
            <a:endParaRPr sz="2400"/>
          </a:p>
        </p:txBody>
      </p:sp>
      <p:sp>
        <p:nvSpPr>
          <p:cNvPr id="391" name="Google Shape;391;p53"/>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5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Quiz 2</a:t>
            </a:r>
            <a:endParaRPr/>
          </a:p>
        </p:txBody>
      </p:sp>
      <p:sp>
        <p:nvSpPr>
          <p:cNvPr id="398" name="Google Shape;398;p54"/>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spcBef>
                <a:spcPts val="640"/>
              </a:spcBef>
              <a:spcAft>
                <a:spcPts val="0"/>
              </a:spcAft>
              <a:buNone/>
            </a:pPr>
            <a:r>
              <a:rPr lang="en-US" sz="2600"/>
              <a:t>a1 and a2 are 1-dimensional real variables. </a:t>
            </a:r>
            <a:r>
              <a:rPr lang="en-US" sz="2600"/>
              <a:t>Let a=(a1, a2), q=(q1, q2) where q1=exp(a1)/(exp(a1)+exp(a2)) and q2=</a:t>
            </a:r>
            <a:r>
              <a:rPr lang="en-US" sz="2600"/>
              <a:t>exp(a2)/(exp(a1)+exp(a2)). What is the Jacobian matrix of q at a?</a:t>
            </a:r>
            <a:endParaRPr sz="2600"/>
          </a:p>
          <a:p>
            <a:pPr indent="0" lvl="0" marL="0" rtl="0">
              <a:spcBef>
                <a:spcPts val="640"/>
              </a:spcBef>
              <a:spcAft>
                <a:spcPts val="0"/>
              </a:spcAft>
              <a:buNone/>
            </a:pPr>
            <a:r>
              <a:t/>
            </a:r>
            <a:endParaRPr sz="2600"/>
          </a:p>
          <a:p>
            <a:pPr indent="0" lvl="0" marL="0" rtl="0">
              <a:spcBef>
                <a:spcPts val="640"/>
              </a:spcBef>
              <a:spcAft>
                <a:spcPts val="0"/>
              </a:spcAft>
              <a:buNone/>
            </a:pPr>
            <a:r>
              <a:rPr lang="en-US" sz="2600"/>
              <a:t>A: [0, q1; q2, 0]</a:t>
            </a:r>
            <a:endParaRPr sz="2600"/>
          </a:p>
          <a:p>
            <a:pPr indent="0" lvl="0" marL="0" rtl="0">
              <a:spcBef>
                <a:spcPts val="640"/>
              </a:spcBef>
              <a:spcAft>
                <a:spcPts val="0"/>
              </a:spcAft>
              <a:buNone/>
            </a:pPr>
            <a:r>
              <a:rPr lang="en-US" sz="2600"/>
              <a:t>B: [q1-q1^2, q1q2; q1q2, q2-q2^2]</a:t>
            </a:r>
            <a:endParaRPr sz="2600"/>
          </a:p>
          <a:p>
            <a:pPr indent="0" lvl="0" marL="0">
              <a:spcBef>
                <a:spcPts val="640"/>
              </a:spcBef>
              <a:spcAft>
                <a:spcPts val="0"/>
              </a:spcAft>
              <a:buNone/>
            </a:pPr>
            <a:r>
              <a:rPr lang="en-US" sz="2600"/>
              <a:t>C: None of above</a:t>
            </a:r>
            <a:endParaRPr sz="2600"/>
          </a:p>
        </p:txBody>
      </p:sp>
      <p:sp>
        <p:nvSpPr>
          <p:cNvPr id="399" name="Google Shape;399;p54"/>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55"/>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Quiz 3</a:t>
            </a:r>
            <a:endParaRPr/>
          </a:p>
        </p:txBody>
      </p:sp>
      <p:sp>
        <p:nvSpPr>
          <p:cNvPr id="406" name="Google Shape;406;p55"/>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spcBef>
                <a:spcPts val="640"/>
              </a:spcBef>
              <a:spcAft>
                <a:spcPts val="0"/>
              </a:spcAft>
              <a:buNone/>
            </a:pPr>
            <a:r>
              <a:rPr lang="en-US" sz="2400"/>
              <a:t>The entire output of a factory is produced on three machines. The three machines account for 20%, 30%, and 50% of the factory output. The fraction of defective items produced is 5% for the first machine; 3% for the second machine; and 1% for the third machine. If an item is chosen at random from the total output and is found to be defective, what is the probability that it was produced by the third machine?</a:t>
            </a:r>
            <a:endParaRPr sz="2400"/>
          </a:p>
          <a:p>
            <a:pPr indent="0" lvl="0" marL="0" rtl="0">
              <a:spcBef>
                <a:spcPts val="640"/>
              </a:spcBef>
              <a:spcAft>
                <a:spcPts val="0"/>
              </a:spcAft>
              <a:buNone/>
            </a:pPr>
            <a:r>
              <a:rPr lang="en-US" sz="2400"/>
              <a:t>A: 50%</a:t>
            </a:r>
            <a:endParaRPr sz="2400"/>
          </a:p>
          <a:p>
            <a:pPr indent="0" lvl="0" marL="0" rtl="0">
              <a:spcBef>
                <a:spcPts val="640"/>
              </a:spcBef>
              <a:spcAft>
                <a:spcPts val="0"/>
              </a:spcAft>
              <a:buNone/>
            </a:pPr>
            <a:r>
              <a:rPr lang="en-US" sz="2400"/>
              <a:t>B: 15%</a:t>
            </a:r>
            <a:endParaRPr sz="2400"/>
          </a:p>
          <a:p>
            <a:pPr indent="0" lvl="0" marL="0" rtl="0">
              <a:spcBef>
                <a:spcPts val="640"/>
              </a:spcBef>
              <a:spcAft>
                <a:spcPts val="0"/>
              </a:spcAft>
              <a:buNone/>
            </a:pPr>
            <a:r>
              <a:rPr lang="en-US" sz="2400"/>
              <a:t>C: 12.5%</a:t>
            </a:r>
            <a:endParaRPr sz="2400"/>
          </a:p>
          <a:p>
            <a:pPr indent="0" lvl="0" marL="0" rtl="0">
              <a:spcBef>
                <a:spcPts val="640"/>
              </a:spcBef>
              <a:spcAft>
                <a:spcPts val="0"/>
              </a:spcAft>
              <a:buNone/>
            </a:pPr>
            <a:r>
              <a:rPr lang="en-US" sz="2400"/>
              <a:t>D: 20.8%</a:t>
            </a:r>
            <a:endParaRPr sz="2400"/>
          </a:p>
          <a:p>
            <a:pPr indent="0" lvl="0" marL="0">
              <a:spcBef>
                <a:spcPts val="640"/>
              </a:spcBef>
              <a:spcAft>
                <a:spcPts val="0"/>
              </a:spcAft>
              <a:buNone/>
            </a:pPr>
            <a:r>
              <a:rPr lang="en-US" sz="2400"/>
              <a:t>E: None of above</a:t>
            </a:r>
            <a:endParaRPr sz="2400"/>
          </a:p>
        </p:txBody>
      </p:sp>
      <p:sp>
        <p:nvSpPr>
          <p:cNvPr id="407" name="Google Shape;407;p55"/>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408" name="Google Shape;408;p55"/>
          <p:cNvSpPr txBox="1"/>
          <p:nvPr/>
        </p:nvSpPr>
        <p:spPr>
          <a:xfrm>
            <a:off x="3773275" y="5866150"/>
            <a:ext cx="5170500" cy="490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a:t>https://en.wikipedia.org/wiki/Bayes%27_theorem</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56"/>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Summary</a:t>
            </a:r>
            <a:endParaRPr/>
          </a:p>
        </p:txBody>
      </p:sp>
      <p:sp>
        <p:nvSpPr>
          <p:cNvPr id="415" name="Google Shape;415;p56"/>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431800" lvl="0" marL="457200" rtl="0">
              <a:spcBef>
                <a:spcPts val="640"/>
              </a:spcBef>
              <a:spcAft>
                <a:spcPts val="0"/>
              </a:spcAft>
              <a:buSzPts val="3200"/>
              <a:buChar char="•"/>
            </a:pPr>
            <a:r>
              <a:rPr lang="en-US"/>
              <a:t>AI Overview</a:t>
            </a:r>
            <a:endParaRPr/>
          </a:p>
          <a:p>
            <a:pPr indent="-431800" lvl="0" marL="457200" rtl="0">
              <a:spcBef>
                <a:spcPts val="0"/>
              </a:spcBef>
              <a:spcAft>
                <a:spcPts val="0"/>
              </a:spcAft>
              <a:buSzPts val="3200"/>
              <a:buChar char="•"/>
            </a:pPr>
            <a:r>
              <a:rPr lang="en-US"/>
              <a:t>History of AI</a:t>
            </a:r>
            <a:endParaRPr/>
          </a:p>
          <a:p>
            <a:pPr indent="-431800" lvl="0" marL="457200" rtl="0">
              <a:spcBef>
                <a:spcPts val="0"/>
              </a:spcBef>
              <a:spcAft>
                <a:spcPts val="0"/>
              </a:spcAft>
              <a:buSzPts val="3200"/>
              <a:buChar char="•"/>
            </a:pPr>
            <a:r>
              <a:rPr lang="en-US"/>
              <a:t>Course Logistics</a:t>
            </a:r>
            <a:endParaRPr/>
          </a:p>
          <a:p>
            <a:pPr indent="0" lvl="0" marL="0" rtl="0">
              <a:spcBef>
                <a:spcPts val="640"/>
              </a:spcBef>
              <a:spcAft>
                <a:spcPts val="0"/>
              </a:spcAft>
              <a:buNone/>
            </a:pPr>
            <a:r>
              <a:t/>
            </a:r>
            <a:endParaRPr/>
          </a:p>
          <a:p>
            <a:pPr indent="0" lvl="0" marL="0" rtl="0">
              <a:spcBef>
                <a:spcPts val="640"/>
              </a:spcBef>
              <a:spcAft>
                <a:spcPts val="0"/>
              </a:spcAft>
              <a:buNone/>
            </a:pPr>
            <a:r>
              <a:rPr lang="en-US"/>
              <a:t>ToDos:</a:t>
            </a:r>
            <a:endParaRPr/>
          </a:p>
          <a:p>
            <a:pPr indent="-381000" lvl="0" marL="457200" rtl="0">
              <a:spcBef>
                <a:spcPts val="640"/>
              </a:spcBef>
              <a:spcAft>
                <a:spcPts val="0"/>
              </a:spcAft>
              <a:buSzPts val="2400"/>
              <a:buChar char="•"/>
            </a:pPr>
            <a:r>
              <a:rPr lang="en-US" sz="2400"/>
              <a:t>Check course webpage, Canvas, Piazza</a:t>
            </a:r>
            <a:endParaRPr sz="2400"/>
          </a:p>
          <a:p>
            <a:pPr indent="-381000" lvl="0" marL="457200" rtl="0">
              <a:spcBef>
                <a:spcPts val="0"/>
              </a:spcBef>
              <a:spcAft>
                <a:spcPts val="0"/>
              </a:spcAft>
              <a:buSzPts val="2400"/>
              <a:buChar char="•"/>
            </a:pPr>
            <a:r>
              <a:rPr lang="en-US" sz="2400"/>
              <a:t>Review linear algebra, calculus and probability</a:t>
            </a:r>
            <a:endParaRPr sz="2400"/>
          </a:p>
          <a:p>
            <a:pPr indent="-381000" lvl="0" marL="457200" rtl="0">
              <a:spcBef>
                <a:spcPts val="0"/>
              </a:spcBef>
              <a:spcAft>
                <a:spcPts val="0"/>
              </a:spcAft>
              <a:buSzPts val="2400"/>
              <a:buChar char="•"/>
            </a:pPr>
            <a:r>
              <a:rPr lang="en-US" sz="2400"/>
              <a:t>Reading for lectures</a:t>
            </a:r>
            <a:endParaRPr sz="2400"/>
          </a:p>
          <a:p>
            <a:pPr indent="-381000" lvl="0" marL="457200">
              <a:spcBef>
                <a:spcPts val="0"/>
              </a:spcBef>
              <a:spcAft>
                <a:spcPts val="0"/>
              </a:spcAft>
              <a:buSzPts val="2400"/>
              <a:buChar char="•"/>
            </a:pPr>
            <a:r>
              <a:rPr lang="en-US" sz="2400"/>
              <a:t>Start finding group members if you want to pair with others in course project!</a:t>
            </a:r>
            <a:endParaRPr sz="2400"/>
          </a:p>
        </p:txBody>
      </p:sp>
      <p:sp>
        <p:nvSpPr>
          <p:cNvPr id="416" name="Google Shape;416;p56"/>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graphicFrame>
        <p:nvGraphicFramePr>
          <p:cNvPr id="130" name="Google Shape;130;p17"/>
          <p:cNvGraphicFramePr/>
          <p:nvPr/>
        </p:nvGraphicFramePr>
        <p:xfrm>
          <a:off x="952500" y="3048000"/>
          <a:ext cx="3000000" cy="3000000"/>
        </p:xfrm>
        <a:graphic>
          <a:graphicData uri="http://schemas.openxmlformats.org/drawingml/2006/table">
            <a:tbl>
              <a:tblPr>
                <a:noFill/>
                <a:tableStyleId>{21CD56E3-6B19-4BF4-AEF5-787DB44369A8}</a:tableStyleId>
              </a:tblPr>
              <a:tblGrid>
                <a:gridCol w="3619500"/>
                <a:gridCol w="3619500"/>
              </a:tblGrid>
              <a:tr h="381000">
                <a:tc>
                  <a:txBody>
                    <a:bodyPr>
                      <a:noAutofit/>
                    </a:bodyPr>
                    <a:lstStyle/>
                    <a:p>
                      <a:pPr indent="0" lvl="0" marL="0">
                        <a:spcBef>
                          <a:spcPts val="0"/>
                        </a:spcBef>
                        <a:spcAft>
                          <a:spcPts val="0"/>
                        </a:spcAft>
                        <a:buNone/>
                      </a:pPr>
                      <a:r>
                        <a:rPr b="1" lang="en-US"/>
                        <a:t>Think like humans</a:t>
                      </a:r>
                      <a:endParaRPr b="1"/>
                    </a:p>
                    <a:p>
                      <a:pPr indent="0" lvl="0" marL="0">
                        <a:spcBef>
                          <a:spcPts val="0"/>
                        </a:spcBef>
                        <a:spcAft>
                          <a:spcPts val="0"/>
                        </a:spcAft>
                        <a:buNone/>
                      </a:pPr>
                      <a:r>
                        <a:t/>
                      </a:r>
                      <a:endParaRPr b="1"/>
                    </a:p>
                    <a:p>
                      <a:pPr indent="-317500" lvl="0" marL="457200" rtl="0">
                        <a:spcBef>
                          <a:spcPts val="0"/>
                        </a:spcBef>
                        <a:spcAft>
                          <a:spcPts val="0"/>
                        </a:spcAft>
                        <a:buSzPts val="1400"/>
                        <a:buChar char="●"/>
                      </a:pPr>
                      <a:r>
                        <a:rPr lang="en-US"/>
                        <a:t>cognitive science / neuroscience</a:t>
                      </a:r>
                      <a:endParaRPr/>
                    </a:p>
                    <a:p>
                      <a:pPr indent="-317500" lvl="0" marL="457200" rtl="0">
                        <a:spcBef>
                          <a:spcPts val="0"/>
                        </a:spcBef>
                        <a:spcAft>
                          <a:spcPts val="0"/>
                        </a:spcAft>
                        <a:buSzPts val="1400"/>
                        <a:buChar char="●"/>
                      </a:pPr>
                      <a:r>
                        <a:rPr lang="en-US"/>
                        <a:t>e.g., General Problem Solver (Newell and Simon, 1961)</a:t>
                      </a:r>
                      <a:endParaRPr/>
                    </a:p>
                    <a:p>
                      <a:pPr indent="0" lvl="0" marL="457200">
                        <a:spcBef>
                          <a:spcPts val="0"/>
                        </a:spcBef>
                        <a:spcAft>
                          <a:spcPts val="0"/>
                        </a:spcAft>
                        <a:buNone/>
                      </a:pPr>
                      <a:r>
                        <a:t/>
                      </a:r>
                      <a:endParaRPr/>
                    </a:p>
                  </a:txBody>
                  <a:tcPr marT="91425" marB="91425" marR="91425" marL="91425">
                    <a:lnL cap="flat" cmpd="sng" w="38100">
                      <a:solidFill>
                        <a:srgbClr val="4A86E8"/>
                      </a:solidFill>
                      <a:prstDash val="solid"/>
                      <a:round/>
                      <a:headEnd len="sm" w="sm" type="none"/>
                      <a:tailEnd len="sm" w="sm" type="none"/>
                    </a:lnL>
                    <a:lnR cap="flat" cmpd="sng" w="38100">
                      <a:solidFill>
                        <a:srgbClr val="4A86E8"/>
                      </a:solidFill>
                      <a:prstDash val="solid"/>
                      <a:round/>
                      <a:headEnd len="sm" w="sm" type="none"/>
                      <a:tailEnd len="sm" w="sm" type="none"/>
                    </a:lnR>
                    <a:lnT cap="flat" cmpd="sng" w="38100">
                      <a:solidFill>
                        <a:srgbClr val="4A86E8"/>
                      </a:solidFill>
                      <a:prstDash val="solid"/>
                      <a:round/>
                      <a:headEnd len="sm" w="sm" type="none"/>
                      <a:tailEnd len="sm" w="sm" type="none"/>
                    </a:lnT>
                    <a:lnB cap="flat" cmpd="sng" w="38100">
                      <a:solidFill>
                        <a:srgbClr val="4A86E8"/>
                      </a:solidFill>
                      <a:prstDash val="solid"/>
                      <a:round/>
                      <a:headEnd len="sm" w="sm" type="none"/>
                      <a:tailEnd len="sm" w="sm" type="none"/>
                    </a:lnB>
                  </a:tcPr>
                </a:tc>
                <a:tc>
                  <a:txBody>
                    <a:bodyPr>
                      <a:noAutofit/>
                    </a:bodyPr>
                    <a:lstStyle/>
                    <a:p>
                      <a:pPr indent="0" lvl="0" marL="0">
                        <a:spcBef>
                          <a:spcPts val="0"/>
                        </a:spcBef>
                        <a:spcAft>
                          <a:spcPts val="0"/>
                        </a:spcAft>
                        <a:buNone/>
                      </a:pPr>
                      <a:r>
                        <a:rPr b="1" lang="en-US"/>
                        <a:t>Think rationally</a:t>
                      </a:r>
                      <a:endParaRPr b="1"/>
                    </a:p>
                    <a:p>
                      <a:pPr indent="0" lvl="0" marL="0">
                        <a:spcBef>
                          <a:spcPts val="0"/>
                        </a:spcBef>
                        <a:spcAft>
                          <a:spcPts val="0"/>
                        </a:spcAft>
                        <a:buNone/>
                      </a:pPr>
                      <a:r>
                        <a:t/>
                      </a:r>
                      <a:endParaRPr b="1"/>
                    </a:p>
                    <a:p>
                      <a:pPr indent="-317500" lvl="0" marL="457200" rtl="0">
                        <a:spcBef>
                          <a:spcPts val="0"/>
                        </a:spcBef>
                        <a:spcAft>
                          <a:spcPts val="0"/>
                        </a:spcAft>
                        <a:buSzPts val="1400"/>
                        <a:buChar char="●"/>
                      </a:pPr>
                      <a:r>
                        <a:rPr lang="en-US"/>
                        <a:t>logic and automated reasoning</a:t>
                      </a:r>
                      <a:endParaRPr/>
                    </a:p>
                    <a:p>
                      <a:pPr indent="-317500" lvl="0" marL="457200">
                        <a:spcBef>
                          <a:spcPts val="0"/>
                        </a:spcBef>
                        <a:spcAft>
                          <a:spcPts val="0"/>
                        </a:spcAft>
                        <a:buSzPts val="1400"/>
                        <a:buChar char="●"/>
                      </a:pPr>
                      <a:r>
                        <a:rPr lang="en-US"/>
                        <a:t>but not all problems can be solved just by reasoning</a:t>
                      </a:r>
                      <a:endParaRPr/>
                    </a:p>
                  </a:txBody>
                  <a:tcPr marT="91425" marB="91425" marR="91425" marL="91425">
                    <a:lnL cap="flat" cmpd="sng" w="38100">
                      <a:solidFill>
                        <a:srgbClr val="4A86E8"/>
                      </a:solidFill>
                      <a:prstDash val="solid"/>
                      <a:round/>
                      <a:headEnd len="sm" w="sm" type="none"/>
                      <a:tailEnd len="sm" w="sm" type="none"/>
                    </a:lnL>
                    <a:lnR cap="flat" cmpd="sng" w="38100">
                      <a:solidFill>
                        <a:srgbClr val="4A86E8"/>
                      </a:solidFill>
                      <a:prstDash val="solid"/>
                      <a:round/>
                      <a:headEnd len="sm" w="sm" type="none"/>
                      <a:tailEnd len="sm" w="sm" type="none"/>
                    </a:lnR>
                    <a:lnT cap="flat" cmpd="sng" w="38100">
                      <a:solidFill>
                        <a:srgbClr val="4A86E8"/>
                      </a:solidFill>
                      <a:prstDash val="solid"/>
                      <a:round/>
                      <a:headEnd len="sm" w="sm" type="none"/>
                      <a:tailEnd len="sm" w="sm" type="none"/>
                    </a:lnT>
                    <a:lnB cap="flat" cmpd="sng" w="38100">
                      <a:solidFill>
                        <a:srgbClr val="4A86E8"/>
                      </a:solidFill>
                      <a:prstDash val="solid"/>
                      <a:round/>
                      <a:headEnd len="sm" w="sm" type="none"/>
                      <a:tailEnd len="sm" w="sm" type="none"/>
                    </a:lnB>
                  </a:tcPr>
                </a:tc>
              </a:tr>
              <a:tr h="381000">
                <a:tc>
                  <a:txBody>
                    <a:bodyPr>
                      <a:noAutofit/>
                    </a:bodyPr>
                    <a:lstStyle/>
                    <a:p>
                      <a:pPr indent="0" lvl="0" marL="0">
                        <a:spcBef>
                          <a:spcPts val="0"/>
                        </a:spcBef>
                        <a:spcAft>
                          <a:spcPts val="0"/>
                        </a:spcAft>
                        <a:buNone/>
                      </a:pPr>
                      <a:r>
                        <a:rPr b="1" lang="en-US"/>
                        <a:t>Act like humans</a:t>
                      </a:r>
                      <a:endParaRPr/>
                    </a:p>
                    <a:p>
                      <a:pPr indent="0" lvl="0" marL="0">
                        <a:spcBef>
                          <a:spcPts val="0"/>
                        </a:spcBef>
                        <a:spcAft>
                          <a:spcPts val="0"/>
                        </a:spcAft>
                        <a:buNone/>
                      </a:pPr>
                      <a:r>
                        <a:t/>
                      </a:r>
                      <a:endParaRPr/>
                    </a:p>
                    <a:p>
                      <a:pPr indent="-317500" lvl="0" marL="457200" rtl="0">
                        <a:spcBef>
                          <a:spcPts val="0"/>
                        </a:spcBef>
                        <a:spcAft>
                          <a:spcPts val="0"/>
                        </a:spcAft>
                        <a:buSzPts val="1400"/>
                        <a:buChar char="●"/>
                      </a:pPr>
                      <a:r>
                        <a:rPr lang="en-US"/>
                        <a:t>Turing test</a:t>
                      </a:r>
                      <a:endParaRPr/>
                    </a:p>
                    <a:p>
                      <a:pPr indent="-317500" lvl="0" marL="457200">
                        <a:spcBef>
                          <a:spcPts val="0"/>
                        </a:spcBef>
                        <a:spcAft>
                          <a:spcPts val="0"/>
                        </a:spcAft>
                        <a:buSzPts val="1400"/>
                        <a:buChar char="●"/>
                      </a:pPr>
                      <a:r>
                        <a:rPr lang="en-US"/>
                        <a:t>ELIZA, Julia, chatbots, Loebner prize</a:t>
                      </a:r>
                      <a:endParaRPr/>
                    </a:p>
                  </a:txBody>
                  <a:tcPr marT="91425" marB="91425" marR="91425" marL="91425">
                    <a:lnL cap="flat" cmpd="sng" w="38100">
                      <a:solidFill>
                        <a:srgbClr val="4A86E8"/>
                      </a:solidFill>
                      <a:prstDash val="solid"/>
                      <a:round/>
                      <a:headEnd len="sm" w="sm" type="none"/>
                      <a:tailEnd len="sm" w="sm" type="none"/>
                    </a:lnL>
                    <a:lnR cap="flat" cmpd="sng" w="38100">
                      <a:solidFill>
                        <a:srgbClr val="4A86E8"/>
                      </a:solidFill>
                      <a:prstDash val="solid"/>
                      <a:round/>
                      <a:headEnd len="sm" w="sm" type="none"/>
                      <a:tailEnd len="sm" w="sm" type="none"/>
                    </a:lnR>
                    <a:lnT cap="flat" cmpd="sng" w="38100">
                      <a:solidFill>
                        <a:srgbClr val="4A86E8"/>
                      </a:solidFill>
                      <a:prstDash val="solid"/>
                      <a:round/>
                      <a:headEnd len="sm" w="sm" type="none"/>
                      <a:tailEnd len="sm" w="sm" type="none"/>
                    </a:lnT>
                    <a:lnB cap="flat" cmpd="sng" w="38100">
                      <a:solidFill>
                        <a:srgbClr val="4A86E8"/>
                      </a:solidFill>
                      <a:prstDash val="solid"/>
                      <a:round/>
                      <a:headEnd len="sm" w="sm" type="none"/>
                      <a:tailEnd len="sm" w="sm" type="none"/>
                    </a:lnB>
                  </a:tcPr>
                </a:tc>
                <a:tc>
                  <a:txBody>
                    <a:bodyPr>
                      <a:noAutofit/>
                    </a:bodyPr>
                    <a:lstStyle/>
                    <a:p>
                      <a:pPr indent="0" lvl="0" marL="0">
                        <a:spcBef>
                          <a:spcPts val="0"/>
                        </a:spcBef>
                        <a:spcAft>
                          <a:spcPts val="0"/>
                        </a:spcAft>
                        <a:buNone/>
                      </a:pPr>
                      <a:r>
                        <a:rPr b="1" lang="en-US"/>
                        <a:t>Act rationally</a:t>
                      </a:r>
                      <a:endParaRPr b="1"/>
                    </a:p>
                    <a:p>
                      <a:pPr indent="0" lvl="0" marL="0">
                        <a:spcBef>
                          <a:spcPts val="0"/>
                        </a:spcBef>
                        <a:spcAft>
                          <a:spcPts val="0"/>
                        </a:spcAft>
                        <a:buNone/>
                      </a:pPr>
                      <a:r>
                        <a:t/>
                      </a:r>
                      <a:endParaRPr b="1"/>
                    </a:p>
                    <a:p>
                      <a:pPr indent="-317500" lvl="0" marL="457200" rtl="0">
                        <a:spcBef>
                          <a:spcPts val="0"/>
                        </a:spcBef>
                        <a:spcAft>
                          <a:spcPts val="0"/>
                        </a:spcAft>
                        <a:buSzPts val="1400"/>
                        <a:buChar char="●"/>
                      </a:pPr>
                      <a:r>
                        <a:rPr lang="en-US"/>
                        <a:t>basis for intelligent agent framework</a:t>
                      </a:r>
                      <a:endParaRPr/>
                    </a:p>
                    <a:p>
                      <a:pPr indent="-317500" lvl="0" marL="457200" rtl="0">
                        <a:spcBef>
                          <a:spcPts val="0"/>
                        </a:spcBef>
                        <a:spcAft>
                          <a:spcPts val="0"/>
                        </a:spcAft>
                        <a:buSzPts val="1400"/>
                        <a:buChar char="●"/>
                      </a:pPr>
                      <a:r>
                        <a:rPr lang="en-US"/>
                        <a:t>unclear if this captures the current scope of AI reseach</a:t>
                      </a:r>
                      <a:endParaRPr/>
                    </a:p>
                    <a:p>
                      <a:pPr indent="0" lvl="0" marL="457200">
                        <a:spcBef>
                          <a:spcPts val="0"/>
                        </a:spcBef>
                        <a:spcAft>
                          <a:spcPts val="0"/>
                        </a:spcAft>
                        <a:buNone/>
                      </a:pPr>
                      <a:r>
                        <a:t/>
                      </a:r>
                      <a:endParaRPr/>
                    </a:p>
                  </a:txBody>
                  <a:tcPr marT="91425" marB="91425" marR="91425" marL="91425">
                    <a:lnL cap="flat" cmpd="sng" w="38100">
                      <a:solidFill>
                        <a:srgbClr val="4A86E8"/>
                      </a:solidFill>
                      <a:prstDash val="solid"/>
                      <a:round/>
                      <a:headEnd len="sm" w="sm" type="none"/>
                      <a:tailEnd len="sm" w="sm" type="none"/>
                    </a:lnL>
                    <a:lnR cap="flat" cmpd="sng" w="38100">
                      <a:solidFill>
                        <a:srgbClr val="4A86E8"/>
                      </a:solidFill>
                      <a:prstDash val="solid"/>
                      <a:round/>
                      <a:headEnd len="sm" w="sm" type="none"/>
                      <a:tailEnd len="sm" w="sm" type="none"/>
                    </a:lnR>
                    <a:lnT cap="flat" cmpd="sng" w="38100">
                      <a:solidFill>
                        <a:srgbClr val="4A86E8"/>
                      </a:solidFill>
                      <a:prstDash val="solid"/>
                      <a:round/>
                      <a:headEnd len="sm" w="sm" type="none"/>
                      <a:tailEnd len="sm" w="sm" type="none"/>
                    </a:lnT>
                    <a:lnB cap="flat" cmpd="sng" w="38100">
                      <a:solidFill>
                        <a:srgbClr val="4A86E8"/>
                      </a:solidFill>
                      <a:prstDash val="solid"/>
                      <a:round/>
                      <a:headEnd len="sm" w="sm" type="none"/>
                      <a:tailEnd len="sm" w="sm" type="none"/>
                    </a:lnB>
                  </a:tcPr>
                </a:tc>
              </a:tr>
            </a:tbl>
          </a:graphicData>
        </a:graphic>
      </p:graphicFrame>
      <p:sp>
        <p:nvSpPr>
          <p:cNvPr id="131" name="Google Shape;131;p17"/>
          <p:cNvSpPr txBox="1"/>
          <p:nvPr/>
        </p:nvSpPr>
        <p:spPr>
          <a:xfrm>
            <a:off x="2279225" y="976800"/>
            <a:ext cx="4833000" cy="651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3000">
                <a:solidFill>
                  <a:srgbClr val="3D85C6"/>
                </a:solidFill>
              </a:rPr>
              <a:t>Some classic definitions</a:t>
            </a:r>
            <a:endParaRPr b="1" sz="3000">
              <a:solidFill>
                <a:srgbClr val="3D85C6"/>
              </a:solidFill>
            </a:endParaRPr>
          </a:p>
        </p:txBody>
      </p:sp>
      <p:sp>
        <p:nvSpPr>
          <p:cNvPr id="132" name="Google Shape;132;p17"/>
          <p:cNvSpPr txBox="1"/>
          <p:nvPr/>
        </p:nvSpPr>
        <p:spPr>
          <a:xfrm>
            <a:off x="2360625" y="2299575"/>
            <a:ext cx="4517700" cy="5292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sz="1800"/>
              <a:t>Building computers that...</a:t>
            </a:r>
            <a:endParaRPr sz="1800"/>
          </a:p>
        </p:txBody>
      </p:sp>
      <p:sp>
        <p:nvSpPr>
          <p:cNvPr id="133" name="Google Shape;133;p17"/>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8"/>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140" name="Google Shape;140;p18"/>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solidFill>
                  <a:srgbClr val="0B5394"/>
                </a:solidFill>
              </a:rPr>
              <a:t>The pragmatist’s view</a:t>
            </a:r>
            <a:endParaRPr>
              <a:solidFill>
                <a:srgbClr val="0B5394"/>
              </a:solidFill>
            </a:endParaRPr>
          </a:p>
        </p:txBody>
      </p:sp>
      <p:sp>
        <p:nvSpPr>
          <p:cNvPr id="141" name="Google Shape;141;p18"/>
          <p:cNvSpPr txBox="1"/>
          <p:nvPr>
            <p:ph idx="1" type="body"/>
          </p:nvPr>
        </p:nvSpPr>
        <p:spPr>
          <a:xfrm>
            <a:off x="457200" y="1579850"/>
            <a:ext cx="8229600" cy="4526100"/>
          </a:xfrm>
          <a:prstGeom prst="rect">
            <a:avLst/>
          </a:prstGeom>
        </p:spPr>
        <p:txBody>
          <a:bodyPr anchorCtr="0" anchor="t" bIns="45700" lIns="91425" spcFirstLastPara="1" rIns="91425" wrap="square" tIns="45700">
            <a:noAutofit/>
          </a:bodyPr>
          <a:lstStyle/>
          <a:p>
            <a:pPr indent="0" lvl="0" marL="0">
              <a:spcBef>
                <a:spcPts val="640"/>
              </a:spcBef>
              <a:spcAft>
                <a:spcPts val="0"/>
              </a:spcAft>
              <a:buNone/>
            </a:pPr>
            <a:r>
              <a:t/>
            </a:r>
            <a:endParaRPr/>
          </a:p>
          <a:p>
            <a:pPr indent="0" lvl="0" marL="0">
              <a:spcBef>
                <a:spcPts val="640"/>
              </a:spcBef>
              <a:spcAft>
                <a:spcPts val="0"/>
              </a:spcAft>
              <a:buNone/>
            </a:pPr>
            <a:r>
              <a:rPr lang="en-US"/>
              <a:t>AI is that which appears in academic conferences on AI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id="146" name="Google Shape;146;p19"/>
          <p:cNvPicPr preferRelativeResize="0"/>
          <p:nvPr/>
        </p:nvPicPr>
        <p:blipFill rotWithShape="1">
          <a:blip r:embed="rId3">
            <a:alphaModFix/>
          </a:blip>
          <a:srcRect b="0" l="0" r="0" t="0"/>
          <a:stretch/>
        </p:blipFill>
        <p:spPr>
          <a:xfrm>
            <a:off x="381000" y="457200"/>
            <a:ext cx="8458200" cy="6034472"/>
          </a:xfrm>
          <a:prstGeom prst="rect">
            <a:avLst/>
          </a:prstGeom>
          <a:noFill/>
          <a:ln>
            <a:noFill/>
          </a:ln>
        </p:spPr>
      </p:pic>
      <p:sp>
        <p:nvSpPr>
          <p:cNvPr id="147" name="Google Shape;147;p19"/>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id="152" name="Google Shape;152;p20"/>
          <p:cNvPicPr preferRelativeResize="0"/>
          <p:nvPr/>
        </p:nvPicPr>
        <p:blipFill rotWithShape="1">
          <a:blip r:embed="rId3">
            <a:alphaModFix/>
          </a:blip>
          <a:srcRect b="0" l="0" r="0" t="0"/>
          <a:stretch/>
        </p:blipFill>
        <p:spPr>
          <a:xfrm>
            <a:off x="381000" y="457200"/>
            <a:ext cx="8250353" cy="6248400"/>
          </a:xfrm>
          <a:prstGeom prst="rect">
            <a:avLst/>
          </a:prstGeom>
          <a:noFill/>
          <a:ln>
            <a:noFill/>
          </a:ln>
        </p:spPr>
      </p:pic>
      <p:sp>
        <p:nvSpPr>
          <p:cNvPr id="153" name="Google Shape;153;p20"/>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1"/>
          <p:cNvPicPr preferRelativeResize="0"/>
          <p:nvPr/>
        </p:nvPicPr>
        <p:blipFill rotWithShape="1">
          <a:blip r:embed="rId3">
            <a:alphaModFix/>
          </a:blip>
          <a:srcRect b="0" l="0" r="0" t="0"/>
          <a:stretch/>
        </p:blipFill>
        <p:spPr>
          <a:xfrm>
            <a:off x="457200" y="288590"/>
            <a:ext cx="8229600" cy="6408267"/>
          </a:xfrm>
          <a:prstGeom prst="rect">
            <a:avLst/>
          </a:prstGeom>
          <a:noFill/>
          <a:ln>
            <a:noFill/>
          </a:ln>
        </p:spPr>
      </p:pic>
      <p:sp>
        <p:nvSpPr>
          <p:cNvPr id="159" name="Google Shape;159;p21"/>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